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tags/tag33.xml" ContentType="application/vnd.openxmlformats-officedocument.presentationml.tags+xml"/>
  <Override PartName="/ppt/notesSlides/notesSlide38.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45"/>
  </p:notesMasterIdLst>
  <p:sldIdLst>
    <p:sldId id="256" r:id="rId3"/>
    <p:sldId id="260" r:id="rId4"/>
    <p:sldId id="268" r:id="rId5"/>
    <p:sldId id="276" r:id="rId6"/>
    <p:sldId id="347" r:id="rId7"/>
    <p:sldId id="340" r:id="rId8"/>
    <p:sldId id="359" r:id="rId9"/>
    <p:sldId id="358" r:id="rId10"/>
    <p:sldId id="372" r:id="rId11"/>
    <p:sldId id="373" r:id="rId12"/>
    <p:sldId id="374" r:id="rId13"/>
    <p:sldId id="375" r:id="rId14"/>
    <p:sldId id="376" r:id="rId15"/>
    <p:sldId id="377" r:id="rId16"/>
    <p:sldId id="378" r:id="rId17"/>
    <p:sldId id="379" r:id="rId18"/>
    <p:sldId id="356" r:id="rId19"/>
    <p:sldId id="351" r:id="rId20"/>
    <p:sldId id="350" r:id="rId21"/>
    <p:sldId id="352" r:id="rId22"/>
    <p:sldId id="343" r:id="rId23"/>
    <p:sldId id="354" r:id="rId24"/>
    <p:sldId id="353" r:id="rId25"/>
    <p:sldId id="357" r:id="rId26"/>
    <p:sldId id="345" r:id="rId27"/>
    <p:sldId id="344" r:id="rId28"/>
    <p:sldId id="391" r:id="rId29"/>
    <p:sldId id="380" r:id="rId30"/>
    <p:sldId id="381" r:id="rId31"/>
    <p:sldId id="382" r:id="rId32"/>
    <p:sldId id="346" r:id="rId33"/>
    <p:sldId id="383" r:id="rId34"/>
    <p:sldId id="384" r:id="rId35"/>
    <p:sldId id="385" r:id="rId36"/>
    <p:sldId id="386" r:id="rId37"/>
    <p:sldId id="392" r:id="rId38"/>
    <p:sldId id="387" r:id="rId39"/>
    <p:sldId id="388" r:id="rId40"/>
    <p:sldId id="389" r:id="rId41"/>
    <p:sldId id="390" r:id="rId42"/>
    <p:sldId id="393" r:id="rId43"/>
    <p:sldId id="31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参赛封面" id="{A97627FB-6386-45C0-B6B5-D4D391357A44}">
          <p14:sldIdLst/>
        </p14:section>
        <p14:section name="功能页" id="{64BC9610-F631-43B4-8424-58BD0363A028}">
          <p14:sldIdLst>
            <p14:sldId id="256"/>
            <p14:sldId id="260"/>
            <p14:sldId id="268"/>
            <p14:sldId id="276"/>
            <p14:sldId id="347"/>
            <p14:sldId id="340"/>
            <p14:sldId id="359"/>
            <p14:sldId id="358"/>
            <p14:sldId id="372"/>
            <p14:sldId id="373"/>
            <p14:sldId id="374"/>
            <p14:sldId id="375"/>
            <p14:sldId id="376"/>
            <p14:sldId id="377"/>
            <p14:sldId id="378"/>
            <p14:sldId id="379"/>
            <p14:sldId id="356"/>
            <p14:sldId id="351"/>
            <p14:sldId id="350"/>
            <p14:sldId id="352"/>
            <p14:sldId id="343"/>
            <p14:sldId id="354"/>
            <p14:sldId id="353"/>
            <p14:sldId id="357"/>
            <p14:sldId id="345"/>
            <p14:sldId id="344"/>
            <p14:sldId id="391"/>
            <p14:sldId id="380"/>
            <p14:sldId id="381"/>
            <p14:sldId id="382"/>
            <p14:sldId id="346"/>
            <p14:sldId id="383"/>
            <p14:sldId id="384"/>
            <p14:sldId id="385"/>
            <p14:sldId id="386"/>
            <p14:sldId id="392"/>
            <p14:sldId id="387"/>
            <p14:sldId id="388"/>
            <p14:sldId id="389"/>
            <p14:sldId id="390"/>
            <p14:sldId id="393"/>
            <p14:sldId id="314"/>
          </p14:sldIdLst>
        </p14:section>
        <p14:section name="文字排版" id="{E1898530-DCB0-41CE-8BCE-425BEBCD3155}">
          <p14:sldIdLst/>
        </p14:section>
        <p14:section name="图示排版" id="{3069185D-6B3D-4F41-9F60-C3DA588A05C8}">
          <p14:sldIdLst/>
        </p14:section>
        <p14:section name="图文排版" id="{E05BEC32-9207-44CB-B872-DAE8C0BB3D0B}">
          <p14:sldIdLst/>
        </p14:section>
        <p14:section name="图表排版" id="{A2CF57D4-437B-4768-8564-72AD37848D64}">
          <p14:sldIdLst/>
        </p14:section>
        <p14:section name="补充说明" id="{C40EA05F-A4DA-4DF5-8D0F-A3E0F200A8DB}">
          <p14:sldIdLst/>
        </p14:section>
        <p14:section name="参赛结尾页" id="{E64F4ABD-4434-4275-A18A-C3E1B0ECD9D1}">
          <p14:sldIdLst/>
        </p14:section>
      </p14:sectionLst>
    </p:ext>
    <p:ext uri="{EFAFB233-063F-42B5-8137-9DF3F51BA10A}">
      <p15:sldGuideLst xmlns:p15="http://schemas.microsoft.com/office/powerpoint/2012/main">
        <p15:guide id="1" pos="3831">
          <p15:clr>
            <a:srgbClr val="A4A3A4"/>
          </p15:clr>
        </p15:guide>
        <p15:guide id="2" pos="372">
          <p15:clr>
            <a:srgbClr val="A4A3A4"/>
          </p15:clr>
        </p15:guide>
        <p15:guide id="3" pos="7248">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CA4"/>
    <a:srgbClr val="DBAB7E"/>
    <a:srgbClr val="E8B98A"/>
    <a:srgbClr val="8497B0"/>
    <a:srgbClr val="D6DCE5"/>
    <a:srgbClr val="767171"/>
    <a:srgbClr val="3B3838"/>
    <a:srgbClr val="0D64A9"/>
    <a:srgbClr val="666666"/>
    <a:srgbClr val="BAE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86410" autoAdjust="0"/>
  </p:normalViewPr>
  <p:slideViewPr>
    <p:cSldViewPr snapToGrid="0" showGuides="1">
      <p:cViewPr varScale="1">
        <p:scale>
          <a:sx n="62" d="100"/>
          <a:sy n="62" d="100"/>
        </p:scale>
        <p:origin x="740" y="56"/>
      </p:cViewPr>
      <p:guideLst>
        <p:guide pos="3831"/>
        <p:guide pos="372"/>
        <p:guide pos="7248"/>
        <p:guide orient="horz" pos="2160"/>
      </p:guideLst>
    </p:cSldViewPr>
  </p:slideViewPr>
  <p:outlineViewPr>
    <p:cViewPr>
      <p:scale>
        <a:sx n="100" d="100"/>
        <a:sy n="100" d="100"/>
      </p:scale>
      <p:origin x="0" y="-21264"/>
    </p:cViewPr>
  </p:outlineViewPr>
  <p:notesTextViewPr>
    <p:cViewPr>
      <p:scale>
        <a:sx n="125" d="100"/>
        <a:sy n="125" d="100"/>
      </p:scale>
      <p:origin x="0" y="0"/>
    </p:cViewPr>
  </p:notesTextViewPr>
  <p:sorterViewPr>
    <p:cViewPr>
      <p:scale>
        <a:sx n="50" d="100"/>
        <a:sy n="50" d="100"/>
      </p:scale>
      <p:origin x="0" y="0"/>
    </p:cViewPr>
  </p:sorterViewPr>
  <p:notesViewPr>
    <p:cSldViewPr snapToGrid="0">
      <p:cViewPr varScale="1">
        <p:scale>
          <a:sx n="46" d="100"/>
          <a:sy n="46" d="100"/>
        </p:scale>
        <p:origin x="297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pitchFamily="34" charset="-122"/>
                <a:ea typeface="微软雅黑 Light" panose="020B0502040204020203" pitchFamily="34" charset="-122"/>
              </a:defRPr>
            </a:lvl1pPr>
          </a:lstStyle>
          <a:p>
            <a:fld id="{FC192E1F-A294-4A65-BFF4-391013A01940}" type="datetimeFigureOut">
              <a:rPr lang="zh-CN" altLang="en-US" smtClean="0"/>
              <a:t>2021/7/6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pitchFamily="34" charset="-122"/>
                <a:ea typeface="微软雅黑 Light" panose="020B0502040204020203" pitchFamily="34" charset="-122"/>
              </a:defRPr>
            </a:lvl1pPr>
          </a:lstStyle>
          <a:p>
            <a:fld id="{98CBE304-BF76-4C01-AFF3-78D922923C8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2pPr>
    <a:lvl3pPr marL="9144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3pPr>
    <a:lvl4pPr marL="13716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18288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10</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11</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12</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13</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15</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18</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20</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26</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29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30</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31</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32</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33</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34</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35</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36</a:t>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37</a:t>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38</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39</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4</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40</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41</a:t>
            </a:fld>
            <a:endParaRPr lang="zh-CN" altLang="en-US" dirty="0"/>
          </a:p>
        </p:txBody>
      </p:sp>
    </p:spTree>
    <p:extLst>
      <p:ext uri="{BB962C8B-B14F-4D97-AF65-F5344CB8AC3E}">
        <p14:creationId xmlns:p14="http://schemas.microsoft.com/office/powerpoint/2010/main" val="3468764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42</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CBE304-BF76-4C01-AFF3-78D922923C87}"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7</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8</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CBE304-BF76-4C01-AFF3-78D922923C87}"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73" t="26647" r="-73" b="-6619"/>
          <a:stretch>
            <a:fillRect/>
          </a:stretch>
        </p:blipFill>
        <p:spPr>
          <a:xfrm>
            <a:off x="8860" y="0"/>
            <a:ext cx="12183140" cy="4189534"/>
          </a:xfrm>
          <a:prstGeom prst="rect">
            <a:avLst/>
          </a:prstGeom>
        </p:spPr>
      </p:pic>
      <p:pic>
        <p:nvPicPr>
          <p:cNvPr id="13" name="图片 12" descr="建筑旁的房子&#10;&#10;描述已自动生成"/>
          <p:cNvPicPr>
            <a:picLocks noChangeAspect="1"/>
          </p:cNvPicPr>
          <p:nvPr userDrawn="1"/>
        </p:nvPicPr>
        <p:blipFill rotWithShape="1">
          <a:blip r:embed="rId3">
            <a:extLst>
              <a:ext uri="{28A0092B-C50C-407E-A947-70E740481C1C}">
                <a14:useLocalDpi xmlns:a14="http://schemas.microsoft.com/office/drawing/2010/main" val="0"/>
              </a:ext>
            </a:extLst>
          </a:blip>
          <a:srcRect l="13983" t="55556" r="7363"/>
          <a:stretch>
            <a:fillRect/>
          </a:stretch>
        </p:blipFill>
        <p:spPr>
          <a:xfrm>
            <a:off x="-38100" y="3810000"/>
            <a:ext cx="12230100" cy="304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3" name="矩形 32"/>
          <p:cNvSpPr/>
          <p:nvPr userDrawn="1"/>
        </p:nvSpPr>
        <p:spPr>
          <a:xfrm>
            <a:off x="-56157" y="0"/>
            <a:ext cx="12239297"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矩形 10"/>
          <p:cNvSpPr/>
          <p:nvPr userDrawn="1"/>
        </p:nvSpPr>
        <p:spPr>
          <a:xfrm>
            <a:off x="-38100" y="2228850"/>
            <a:ext cx="12230100" cy="3086100"/>
          </a:xfrm>
          <a:prstGeom prst="rect">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36" name="组合 35"/>
          <p:cNvGrpSpPr/>
          <p:nvPr userDrawn="1"/>
        </p:nvGrpSpPr>
        <p:grpSpPr>
          <a:xfrm>
            <a:off x="4256910" y="1223406"/>
            <a:ext cx="3156624" cy="694800"/>
            <a:chOff x="4256910" y="1223406"/>
            <a:chExt cx="3156624" cy="694800"/>
          </a:xfrm>
        </p:grpSpPr>
        <p:pic>
          <p:nvPicPr>
            <p:cNvPr id="17" name="图片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35" name="图片 3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grpSp>
        <p:nvGrpSpPr>
          <p:cNvPr id="5" name="组合 4"/>
          <p:cNvGrpSpPr/>
          <p:nvPr userDrawn="1"/>
        </p:nvGrpSpPr>
        <p:grpSpPr>
          <a:xfrm>
            <a:off x="3828393" y="6362859"/>
            <a:ext cx="4535214" cy="738664"/>
            <a:chOff x="3857296" y="6362859"/>
            <a:chExt cx="4535214" cy="738664"/>
          </a:xfrm>
        </p:grpSpPr>
        <p:sp>
          <p:nvSpPr>
            <p:cNvPr id="8" name="文本框 7"/>
            <p:cNvSpPr txBox="1"/>
            <p:nvPr userDrawn="1"/>
          </p:nvSpPr>
          <p:spPr>
            <a:xfrm>
              <a:off x="4677103" y="6362859"/>
              <a:ext cx="2837793" cy="738664"/>
            </a:xfrm>
            <a:prstGeom prst="rect">
              <a:avLst/>
            </a:prstGeom>
            <a:noFill/>
          </p:spPr>
          <p:txBody>
            <a:bodyPr wrap="square" rtlCol="0" anchor="ctr"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8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9" name="直接连接符 8"/>
            <p:cNvCxnSpPr/>
            <p:nvPr userDrawn="1"/>
          </p:nvCxnSpPr>
          <p:spPr>
            <a:xfrm>
              <a:off x="3857296" y="655204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225861" y="655204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userDrawn="1"/>
        </p:nvCxnSpPr>
        <p:spPr>
          <a:xfrm>
            <a:off x="152400" y="2375336"/>
            <a:ext cx="11620500" cy="0"/>
          </a:xfrm>
          <a:prstGeom prst="line">
            <a:avLst/>
          </a:prstGeom>
          <a:ln>
            <a:gradFill>
              <a:gsLst>
                <a:gs pos="0">
                  <a:schemeClr val="accent1">
                    <a:lumMod val="5000"/>
                    <a:lumOff val="95000"/>
                    <a:alpha val="0"/>
                  </a:schemeClr>
                </a:gs>
                <a:gs pos="55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152400" y="5168464"/>
            <a:ext cx="11620500" cy="0"/>
          </a:xfrm>
          <a:prstGeom prst="line">
            <a:avLst/>
          </a:prstGeom>
          <a:ln>
            <a:gradFill>
              <a:gsLst>
                <a:gs pos="0">
                  <a:schemeClr val="accent1">
                    <a:lumMod val="5000"/>
                    <a:lumOff val="95000"/>
                    <a:alpha val="0"/>
                  </a:schemeClr>
                </a:gs>
                <a:gs pos="55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p:nvPr>
        </p:nvSpPr>
        <p:spPr>
          <a:xfrm>
            <a:off x="1985026" y="2941392"/>
            <a:ext cx="8515350" cy="952500"/>
          </a:xfrm>
          <a:prstGeom prst="rect">
            <a:avLst/>
          </a:prstGeom>
        </p:spPr>
        <p:txBody>
          <a:bodyPr/>
          <a:lstStyle>
            <a:lvl1pPr marL="0" indent="0">
              <a:buNone/>
              <a:defRPr sz="40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stStyle>
          <a:p>
            <a:pPr lvl="0"/>
            <a:endParaRPr lang="zh-CN" altLang="en-US" dirty="0"/>
          </a:p>
        </p:txBody>
      </p:sp>
      <p:sp>
        <p:nvSpPr>
          <p:cNvPr id="6" name="文本占位符 5"/>
          <p:cNvSpPr>
            <a:spLocks noGrp="1"/>
          </p:cNvSpPr>
          <p:nvPr>
            <p:ph type="body" sz="quarter" idx="11"/>
          </p:nvPr>
        </p:nvSpPr>
        <p:spPr>
          <a:xfrm>
            <a:off x="2136633" y="4000341"/>
            <a:ext cx="8212137" cy="290513"/>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1" name="文本占位符 20"/>
          <p:cNvSpPr>
            <a:spLocks noGrp="1"/>
          </p:cNvSpPr>
          <p:nvPr>
            <p:ph type="body" sz="quarter" idx="12"/>
          </p:nvPr>
        </p:nvSpPr>
        <p:spPr>
          <a:xfrm>
            <a:off x="3828393" y="4569493"/>
            <a:ext cx="2120277" cy="480489"/>
          </a:xfrm>
          <a:prstGeom prst="rect">
            <a:avLst/>
          </a:prstGeom>
        </p:spPr>
        <p:txBody>
          <a:bodyPr/>
          <a:lstStyle>
            <a:lvl1pPr marL="0" indent="0">
              <a:buNone/>
              <a:defRPr sz="1800">
                <a:solidFill>
                  <a:schemeClr val="accent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2" name="文本占位符 20"/>
          <p:cNvSpPr>
            <a:spLocks noGrp="1"/>
          </p:cNvSpPr>
          <p:nvPr>
            <p:ph type="body" sz="quarter" idx="13"/>
          </p:nvPr>
        </p:nvSpPr>
        <p:spPr>
          <a:xfrm>
            <a:off x="6425854" y="4562948"/>
            <a:ext cx="2120277" cy="480489"/>
          </a:xfrm>
          <a:prstGeom prst="rect">
            <a:avLst/>
          </a:prstGeom>
        </p:spPr>
        <p:txBody>
          <a:bodyPr/>
          <a:lstStyle>
            <a:lvl1pPr marL="0" indent="0">
              <a:buNone/>
              <a:defRPr sz="1800">
                <a:solidFill>
                  <a:schemeClr val="accent1"/>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2" name="图片 31"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3" name="矩形 32"/>
          <p:cNvSpPr/>
          <p:nvPr userDrawn="1"/>
        </p:nvSpPr>
        <p:spPr>
          <a:xfrm>
            <a:off x="-23649"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7" name="组合 6"/>
          <p:cNvGrpSpPr/>
          <p:nvPr userDrawn="1"/>
        </p:nvGrpSpPr>
        <p:grpSpPr>
          <a:xfrm>
            <a:off x="133350" y="211568"/>
            <a:ext cx="2041434" cy="449337"/>
            <a:chOff x="4256910" y="1223406"/>
            <a:chExt cx="3156624" cy="69480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69" name="矩形 68"/>
          <p:cNvSpPr/>
          <p:nvPr userDrawn="1"/>
        </p:nvSpPr>
        <p:spPr>
          <a:xfrm>
            <a:off x="2477728" y="0"/>
            <a:ext cx="9790472" cy="461665"/>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54" name="椭圆 53"/>
          <p:cNvSpPr/>
          <p:nvPr userDrawn="1"/>
        </p:nvSpPr>
        <p:spPr>
          <a:xfrm>
            <a:off x="640964" y="1687826"/>
            <a:ext cx="3482352" cy="34823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5" name="椭圆 54"/>
          <p:cNvSpPr/>
          <p:nvPr userDrawn="1"/>
        </p:nvSpPr>
        <p:spPr>
          <a:xfrm>
            <a:off x="-907293" y="139568"/>
            <a:ext cx="6578866" cy="6578866"/>
          </a:xfrm>
          <a:prstGeom prst="ellipse">
            <a:avLst/>
          </a:prstGeom>
          <a:noFill/>
          <a:ln w="6350">
            <a:solidFill>
              <a:schemeClr val="accent1">
                <a:alpha val="2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6" name="椭圆 55"/>
          <p:cNvSpPr/>
          <p:nvPr userDrawn="1"/>
        </p:nvSpPr>
        <p:spPr>
          <a:xfrm>
            <a:off x="-984293" y="62568"/>
            <a:ext cx="6732866" cy="6732866"/>
          </a:xfrm>
          <a:prstGeom prst="ellipse">
            <a:avLst/>
          </a:prstGeom>
          <a:noFill/>
          <a:ln w="6350">
            <a:solidFill>
              <a:schemeClr val="accent1">
                <a:alpha val="3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3" name="椭圆 62"/>
          <p:cNvSpPr/>
          <p:nvPr userDrawn="1"/>
        </p:nvSpPr>
        <p:spPr>
          <a:xfrm>
            <a:off x="-50938" y="995923"/>
            <a:ext cx="4866156" cy="4866156"/>
          </a:xfrm>
          <a:prstGeom prst="ellipse">
            <a:avLst/>
          </a:prstGeom>
          <a:noFill/>
          <a:ln w="6350">
            <a:solidFill>
              <a:schemeClr val="accent1">
                <a:alpha val="3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1" name="文本框 70"/>
          <p:cNvSpPr txBox="1"/>
          <p:nvPr userDrawn="1"/>
        </p:nvSpPr>
        <p:spPr>
          <a:xfrm>
            <a:off x="1580322" y="2792608"/>
            <a:ext cx="1524828"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目录</a:t>
            </a:r>
          </a:p>
        </p:txBody>
      </p:sp>
      <p:cxnSp>
        <p:nvCxnSpPr>
          <p:cNvPr id="72" name="直接连接符 71"/>
          <p:cNvCxnSpPr/>
          <p:nvPr userDrawn="1"/>
        </p:nvCxnSpPr>
        <p:spPr>
          <a:xfrm>
            <a:off x="1709530" y="3906078"/>
            <a:ext cx="31805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userDrawn="1"/>
        </p:nvSpPr>
        <p:spPr>
          <a:xfrm>
            <a:off x="1580321" y="3349488"/>
            <a:ext cx="1659835" cy="461665"/>
          </a:xfrm>
          <a:prstGeom prst="rect">
            <a:avLst/>
          </a:prstGeom>
          <a:noFill/>
        </p:spPr>
        <p:txBody>
          <a:bodyPr wrap="squar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contents</a:t>
            </a:r>
            <a:endParaRPr lang="zh-CN"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nvSpPr>
        <p:spPr>
          <a:xfrm>
            <a:off x="0" y="0"/>
            <a:ext cx="12268198" cy="3600450"/>
          </a:xfrm>
          <a:prstGeom prst="rect">
            <a:avLst/>
          </a:prstGeom>
          <a:solidFill>
            <a:schemeClr val="accent1">
              <a:lumMod val="100000"/>
            </a:schemeClr>
          </a:solidFill>
          <a:ln>
            <a:solidFill>
              <a:schemeClr val="accent3">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274" t="23768" r="1936" b="11998"/>
          <a:stretch>
            <a:fillRect/>
          </a:stretch>
        </p:blipFill>
        <p:spPr>
          <a:xfrm>
            <a:off x="-34368" y="-26470"/>
            <a:ext cx="12302568" cy="3455470"/>
          </a:xfrm>
          <a:prstGeom prst="rect">
            <a:avLst/>
          </a:prstGeom>
        </p:spPr>
      </p:pic>
      <p:sp>
        <p:nvSpPr>
          <p:cNvPr id="5" name="矩形 4"/>
          <p:cNvSpPr/>
          <p:nvPr userDrawn="1"/>
        </p:nvSpPr>
        <p:spPr>
          <a:xfrm>
            <a:off x="-40488" y="0"/>
            <a:ext cx="12302567" cy="3429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38" name="íś1îdê"/>
          <p:cNvSpPr/>
          <p:nvPr userDrawn="1"/>
        </p:nvSpPr>
        <p:spPr>
          <a:xfrm>
            <a:off x="4575142" y="1123946"/>
            <a:ext cx="3041716" cy="1085854"/>
          </a:xfrm>
          <a:prstGeom prst="roundRect">
            <a:avLst>
              <a:gd name="adj" fmla="val 40064"/>
            </a:avLst>
          </a:prstGeom>
          <a:solidFill>
            <a:schemeClr val="accent1">
              <a:lumMod val="100000"/>
            </a:schemeClr>
          </a:solidFill>
          <a:ln>
            <a:noFill/>
          </a:ln>
          <a:effectLst>
            <a:reflection blurRad="6350" stA="240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800" spc="300" dirty="0">
              <a:latin typeface="微软雅黑" panose="020B0503020204020204" pitchFamily="34" charset="-122"/>
              <a:ea typeface="微软雅黑" panose="020B0503020204020204" pitchFamily="34" charset="-122"/>
            </a:endParaRPr>
          </a:p>
        </p:txBody>
      </p:sp>
      <p:sp>
        <p:nvSpPr>
          <p:cNvPr id="69" name="矩形 68"/>
          <p:cNvSpPr/>
          <p:nvPr userDrawn="1"/>
        </p:nvSpPr>
        <p:spPr>
          <a:xfrm>
            <a:off x="2477728" y="0"/>
            <a:ext cx="9790472" cy="461665"/>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75" name="文本框 74"/>
          <p:cNvSpPr txBox="1"/>
          <p:nvPr userDrawn="1"/>
        </p:nvSpPr>
        <p:spPr>
          <a:xfrm>
            <a:off x="5351819" y="1157095"/>
            <a:ext cx="151002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目录</a:t>
            </a:r>
          </a:p>
        </p:txBody>
      </p:sp>
      <p:sp>
        <p:nvSpPr>
          <p:cNvPr id="76" name="文本框 75"/>
          <p:cNvSpPr txBox="1"/>
          <p:nvPr userDrawn="1"/>
        </p:nvSpPr>
        <p:spPr>
          <a:xfrm>
            <a:off x="5483892" y="1800225"/>
            <a:ext cx="1300413" cy="646331"/>
          </a:xfrm>
          <a:prstGeom prst="rect">
            <a:avLst/>
          </a:prstGeom>
          <a:noFill/>
        </p:spPr>
        <p:txBody>
          <a:bodyPr wrap="square" lIns="0" tIns="0" rIns="0" bIns="0" rtlCol="0">
            <a:spAutoFit/>
          </a:bodyPr>
          <a:lstStyle/>
          <a:p>
            <a:pPr algn="dist"/>
            <a:r>
              <a:rPr lang="en-US" altLang="zh-CN" sz="1800" spc="300" dirty="0">
                <a:solidFill>
                  <a:schemeClr val="bg1"/>
                </a:solidFill>
                <a:latin typeface="Arial" panose="020B0604020202020204" pitchFamily="34" charset="0"/>
                <a:ea typeface="微软雅黑 Light" panose="020B0502040204020203" pitchFamily="34" charset="-122"/>
                <a:cs typeface="Arial" panose="020B0604020202020204" pitchFamily="34" charset="0"/>
              </a:rPr>
              <a:t>Contents</a:t>
            </a:r>
            <a:endParaRPr lang="zh-CN" altLang="en-US" sz="1800" spc="3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8691" y="211568"/>
            <a:ext cx="1496093" cy="448500"/>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350" y="211568"/>
            <a:ext cx="545341" cy="449337"/>
          </a:xfrm>
          <a:prstGeom prst="rect">
            <a:avLst/>
          </a:prstGeom>
        </p:spPr>
      </p:pic>
      <p:grpSp>
        <p:nvGrpSpPr>
          <p:cNvPr id="13" name="组合 12"/>
          <p:cNvGrpSpPr/>
          <p:nvPr userDrawn="1"/>
        </p:nvGrpSpPr>
        <p:grpSpPr>
          <a:xfrm>
            <a:off x="1274847" y="2938869"/>
            <a:ext cx="1300413" cy="1300413"/>
            <a:chOff x="1314450" y="3143250"/>
            <a:chExt cx="1524000" cy="1524000"/>
          </a:xfrm>
        </p:grpSpPr>
        <p:sp>
          <p:nvSpPr>
            <p:cNvPr id="16" name="椭圆 15"/>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userDrawn="1"/>
        </p:nvGrpSpPr>
        <p:grpSpPr>
          <a:xfrm>
            <a:off x="3359127" y="4363209"/>
            <a:ext cx="1300413" cy="1300413"/>
            <a:chOff x="1314450" y="3143250"/>
            <a:chExt cx="1524000" cy="1524000"/>
          </a:xfrm>
        </p:grpSpPr>
        <p:sp>
          <p:nvSpPr>
            <p:cNvPr id="22" name="椭圆 21"/>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5443407" y="2938869"/>
            <a:ext cx="1300413" cy="1300413"/>
            <a:chOff x="1314450" y="3143250"/>
            <a:chExt cx="1524000" cy="1524000"/>
          </a:xfrm>
        </p:grpSpPr>
        <p:sp>
          <p:nvSpPr>
            <p:cNvPr id="28" name="椭圆 27"/>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椭圆 28"/>
            <p:cNvSpPr/>
            <p:nvPr/>
          </p:nvSpPr>
          <p:spPr>
            <a:xfrm>
              <a:off x="1428750" y="3279875"/>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userDrawn="1"/>
        </p:nvGrpSpPr>
        <p:grpSpPr>
          <a:xfrm>
            <a:off x="7792160" y="4363209"/>
            <a:ext cx="1300413" cy="1300413"/>
            <a:chOff x="1314450" y="3143250"/>
            <a:chExt cx="1524000" cy="1524000"/>
          </a:xfrm>
        </p:grpSpPr>
        <p:sp>
          <p:nvSpPr>
            <p:cNvPr id="34" name="椭圆 33"/>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5" name="椭圆 34"/>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userDrawn="1"/>
        </p:nvGrpSpPr>
        <p:grpSpPr>
          <a:xfrm>
            <a:off x="9906862" y="2938869"/>
            <a:ext cx="1300413" cy="1300413"/>
            <a:chOff x="1314450" y="3143250"/>
            <a:chExt cx="1524000" cy="1524000"/>
          </a:xfrm>
        </p:grpSpPr>
        <p:sp>
          <p:nvSpPr>
            <p:cNvPr id="41" name="椭圆 40"/>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椭圆 41"/>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度">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377258"/>
          </a:xfrm>
          <a:prstGeom prst="rect">
            <a:avLst/>
          </a:prstGeom>
        </p:spPr>
      </p:pic>
      <p:sp>
        <p:nvSpPr>
          <p:cNvPr id="7" name="矩形 6"/>
          <p:cNvSpPr/>
          <p:nvPr userDrawn="1"/>
        </p:nvSpPr>
        <p:spPr>
          <a:xfrm>
            <a:off x="0" y="-4637"/>
            <a:ext cx="12192000" cy="5377258"/>
          </a:xfrm>
          <a:prstGeom prst="rect">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8" name="椭圆 7"/>
          <p:cNvSpPr/>
          <p:nvPr userDrawn="1"/>
        </p:nvSpPr>
        <p:spPr>
          <a:xfrm>
            <a:off x="5230019" y="4400550"/>
            <a:ext cx="1658938" cy="1658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椭圆 8"/>
          <p:cNvSpPr/>
          <p:nvPr userDrawn="1"/>
        </p:nvSpPr>
        <p:spPr>
          <a:xfrm>
            <a:off x="5367734" y="4538265"/>
            <a:ext cx="1383507" cy="1383507"/>
          </a:xfrm>
          <a:prstGeom prst="ellipse">
            <a:avLst/>
          </a:prstGeom>
          <a:solidFill>
            <a:schemeClr val="bg1"/>
          </a:solidFill>
          <a:ln w="25400">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 name="直接连接符 12"/>
          <p:cNvCxnSpPr/>
          <p:nvPr userDrawn="1"/>
        </p:nvCxnSpPr>
        <p:spPr>
          <a:xfrm>
            <a:off x="266700" y="5181600"/>
            <a:ext cx="4724400" cy="0"/>
          </a:xfrm>
          <a:prstGeom prst="line">
            <a:avLst/>
          </a:prstGeom>
          <a:ln w="12700">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105650" y="5181600"/>
            <a:ext cx="4724400" cy="0"/>
          </a:xfrm>
          <a:prstGeom prst="line">
            <a:avLst/>
          </a:prstGeom>
          <a:ln w="12700">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p:nvPr>
        </p:nvSpPr>
        <p:spPr>
          <a:xfrm>
            <a:off x="3200400" y="2502891"/>
            <a:ext cx="5676900" cy="720725"/>
          </a:xfrm>
          <a:prstGeom prst="rect">
            <a:avLst/>
          </a:prstGeom>
        </p:spPr>
        <p:txBody>
          <a:bodyPr/>
          <a:lstStyle>
            <a:lvl4pPr marL="1371600" indent="0" algn="ctr">
              <a:buNone/>
              <a:defRPr sz="3600" b="1">
                <a:solidFill>
                  <a:schemeClr val="bg1"/>
                </a:solidFill>
                <a:latin typeface="微软雅黑" panose="020B0503020204020204" pitchFamily="34" charset="-122"/>
                <a:ea typeface="微软雅黑" panose="020B0503020204020204" pitchFamily="34" charset="-122"/>
              </a:defRPr>
            </a:lvl4pPr>
            <a:lvl5pPr marL="1828800" indent="0">
              <a:buNone/>
              <a:defRPr/>
            </a:lvl5pPr>
          </a:lstStyle>
          <a:p>
            <a:pPr lvl="3"/>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pic>
        <p:nvPicPr>
          <p:cNvPr id="3" name="图片 2" descr="湖边的景色&#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6225" t="-550" r="12019" b="12692"/>
          <a:stretch>
            <a:fillRect/>
          </a:stretch>
        </p:blipFill>
        <p:spPr>
          <a:xfrm>
            <a:off x="0" y="-97086"/>
            <a:ext cx="12192001" cy="6976689"/>
          </a:xfrm>
          <a:prstGeom prst="rect">
            <a:avLst/>
          </a:prstGeom>
        </p:spPr>
      </p:pic>
      <p:sp>
        <p:nvSpPr>
          <p:cNvPr id="4" name="矩形 3"/>
          <p:cNvSpPr/>
          <p:nvPr userDrawn="1"/>
        </p:nvSpPr>
        <p:spPr>
          <a:xfrm>
            <a:off x="-24338" y="-97085"/>
            <a:ext cx="12216338" cy="7070410"/>
          </a:xfrm>
          <a:prstGeom prst="rect">
            <a:avLst/>
          </a:prstGeom>
          <a:solidFill>
            <a:schemeClr val="accent1">
              <a:lumMod val="100000"/>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4217652" y="1449604"/>
            <a:ext cx="0" cy="4013340"/>
          </a:xfrm>
          <a:prstGeom prst="line">
            <a:avLst/>
          </a:prstGeom>
          <a:ln>
            <a:solidFill>
              <a:schemeClr val="accent3">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矩形: 圆角 15"/>
          <p:cNvSpPr/>
          <p:nvPr userDrawn="1"/>
        </p:nvSpPr>
        <p:spPr>
          <a:xfrm>
            <a:off x="591167" y="454120"/>
            <a:ext cx="10915650" cy="6005797"/>
          </a:xfrm>
          <a:prstGeom prst="roundRect">
            <a:avLst>
              <a:gd name="adj" fmla="val 1967"/>
            </a:avLst>
          </a:prstGeom>
          <a:blipFill>
            <a:blip r:embed="rId3"/>
            <a:stretch>
              <a:fillRect/>
            </a:stretch>
          </a:blipFill>
          <a:ln>
            <a:noFill/>
          </a:ln>
          <a:effectLst>
            <a:outerShdw blurRad="190500" dist="127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591167" y="451138"/>
            <a:ext cx="10915650" cy="6005797"/>
          </a:xfrm>
          <a:prstGeom prst="roundRect">
            <a:avLst>
              <a:gd name="adj" fmla="val 1967"/>
            </a:avLst>
          </a:prstGeom>
          <a:solidFill>
            <a:schemeClr val="bg1">
              <a:alpha val="90000"/>
            </a:schemeClr>
          </a:solidFill>
          <a:ln>
            <a:noFill/>
          </a:ln>
          <a:effectLst>
            <a:outerShdw blurRad="190500" dist="127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685183" y="584137"/>
            <a:ext cx="2174102" cy="478538"/>
            <a:chOff x="4256910" y="1223406"/>
            <a:chExt cx="3156624" cy="694800"/>
          </a:xfrm>
        </p:grpSpPr>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grpSp>
        <p:nvGrpSpPr>
          <p:cNvPr id="18" name="组合 17"/>
          <p:cNvGrpSpPr/>
          <p:nvPr userDrawn="1"/>
        </p:nvGrpSpPr>
        <p:grpSpPr>
          <a:xfrm>
            <a:off x="4022248" y="6102464"/>
            <a:ext cx="4034439" cy="646331"/>
            <a:chOff x="4072322" y="6102464"/>
            <a:chExt cx="4034439" cy="646331"/>
          </a:xfrm>
        </p:grpSpPr>
        <p:cxnSp>
          <p:nvCxnSpPr>
            <p:cNvPr id="7" name="直接连接符 6"/>
            <p:cNvCxnSpPr/>
            <p:nvPr userDrawn="1"/>
          </p:nvCxnSpPr>
          <p:spPr>
            <a:xfrm>
              <a:off x="4072322" y="6236639"/>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4677103" y="6102464"/>
              <a:ext cx="283779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2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15" name="直接连接符 14"/>
            <p:cNvCxnSpPr/>
            <p:nvPr userDrawn="1"/>
          </p:nvCxnSpPr>
          <p:spPr>
            <a:xfrm>
              <a:off x="6940112" y="623663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2">
    <p:spTree>
      <p:nvGrpSpPr>
        <p:cNvPr id="1" name=""/>
        <p:cNvGrpSpPr/>
        <p:nvPr/>
      </p:nvGrpSpPr>
      <p:grpSpPr>
        <a:xfrm>
          <a:off x="0" y="0"/>
          <a:ext cx="0" cy="0"/>
          <a:chOff x="0" y="0"/>
          <a:chExt cx="0" cy="0"/>
        </a:xfrm>
      </p:grpSpPr>
      <p:pic>
        <p:nvPicPr>
          <p:cNvPr id="17" name="图片 16" descr="河边的建筑&#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r="976" b="13462"/>
          <a:stretch>
            <a:fillRect/>
          </a:stretch>
        </p:blipFill>
        <p:spPr>
          <a:xfrm>
            <a:off x="-65773" y="1"/>
            <a:ext cx="12257770" cy="3429000"/>
          </a:xfrm>
          <a:prstGeom prst="rect">
            <a:avLst/>
          </a:prstGeom>
        </p:spPr>
      </p:pic>
      <p:sp>
        <p:nvSpPr>
          <p:cNvPr id="33" name="矩形 32"/>
          <p:cNvSpPr/>
          <p:nvPr userDrawn="1"/>
        </p:nvSpPr>
        <p:spPr>
          <a:xfrm>
            <a:off x="-65773" y="0"/>
            <a:ext cx="12257773" cy="3429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706432" y="6462296"/>
            <a:ext cx="2837793"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14" name="直接连接符 13"/>
          <p:cNvCxnSpPr/>
          <p:nvPr userDrawn="1"/>
        </p:nvCxnSpPr>
        <p:spPr>
          <a:xfrm>
            <a:off x="4051899" y="6639278"/>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7109049" y="663077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286465" y="6294777"/>
            <a:ext cx="2041434" cy="449337"/>
            <a:chOff x="4256910" y="1223406"/>
            <a:chExt cx="3156624" cy="694800"/>
          </a:xfrm>
        </p:grpSpPr>
        <p:pic>
          <p:nvPicPr>
            <p:cNvPr id="20" name="图片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69" name="矩形: 圆角 68"/>
          <p:cNvSpPr/>
          <p:nvPr userDrawn="1"/>
        </p:nvSpPr>
        <p:spPr>
          <a:xfrm>
            <a:off x="-65773" y="0"/>
            <a:ext cx="12257773" cy="604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3" name="组合 2"/>
          <p:cNvGrpSpPr/>
          <p:nvPr userDrawn="1"/>
        </p:nvGrpSpPr>
        <p:grpSpPr>
          <a:xfrm>
            <a:off x="1546467" y="1604497"/>
            <a:ext cx="9099066" cy="4648196"/>
            <a:chOff x="1535584" y="1604497"/>
            <a:chExt cx="9099066" cy="4648196"/>
          </a:xfrm>
        </p:grpSpPr>
        <p:sp>
          <p:nvSpPr>
            <p:cNvPr id="18" name="矩形: 圆角 17"/>
            <p:cNvSpPr/>
            <p:nvPr userDrawn="1"/>
          </p:nvSpPr>
          <p:spPr>
            <a:xfrm>
              <a:off x="1535584" y="1604497"/>
              <a:ext cx="9099066" cy="4648196"/>
            </a:xfrm>
            <a:prstGeom prst="roundRect">
              <a:avLst>
                <a:gd name="adj" fmla="val 1949"/>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圆角 1"/>
            <p:cNvSpPr/>
            <p:nvPr userDrawn="1"/>
          </p:nvSpPr>
          <p:spPr>
            <a:xfrm>
              <a:off x="1535584" y="1604497"/>
              <a:ext cx="9099066" cy="4648196"/>
            </a:xfrm>
            <a:prstGeom prst="roundRect">
              <a:avLst>
                <a:gd name="adj" fmla="val 1949"/>
              </a:avLst>
            </a:prstGeom>
            <a:solidFill>
              <a:schemeClr val="bg1">
                <a:alpha val="90000"/>
              </a:schemeClr>
            </a:solidFill>
            <a:ln>
              <a:noFill/>
            </a:ln>
            <a:effectLst>
              <a:outerShdw blurRad="190500" dist="127000" sx="102000" sy="102000" algn="ctr" rotWithShape="0">
                <a:schemeClr val="dk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userDrawn="1"/>
          </p:nvCxnSpPr>
          <p:spPr>
            <a:xfrm>
              <a:off x="1535584" y="3171825"/>
              <a:ext cx="0" cy="1314450"/>
            </a:xfrm>
            <a:prstGeom prst="line">
              <a:avLst/>
            </a:prstGeom>
            <a:ln w="635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3">
    <p:spTree>
      <p:nvGrpSpPr>
        <p:cNvPr id="1" name=""/>
        <p:cNvGrpSpPr/>
        <p:nvPr/>
      </p:nvGrpSpPr>
      <p:grpSpPr>
        <a:xfrm>
          <a:off x="0" y="0"/>
          <a:ext cx="0" cy="0"/>
          <a:chOff x="0" y="0"/>
          <a:chExt cx="0" cy="0"/>
        </a:xfrm>
      </p:grpSpPr>
      <p:pic>
        <p:nvPicPr>
          <p:cNvPr id="16" name="图片 15"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19" name="矩形 18"/>
          <p:cNvSpPr/>
          <p:nvPr userDrawn="1"/>
        </p:nvSpPr>
        <p:spPr>
          <a:xfrm>
            <a:off x="-60162"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userDrawn="1"/>
        </p:nvSpPr>
        <p:spPr>
          <a:xfrm>
            <a:off x="2477728" y="0"/>
            <a:ext cx="9790472"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23" name="组合 22"/>
          <p:cNvGrpSpPr/>
          <p:nvPr userDrawn="1"/>
        </p:nvGrpSpPr>
        <p:grpSpPr>
          <a:xfrm>
            <a:off x="199097" y="230832"/>
            <a:ext cx="2041434" cy="449337"/>
            <a:chOff x="4256910" y="1223406"/>
            <a:chExt cx="3156624" cy="694800"/>
          </a:xfrm>
        </p:grpSpPr>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31" name="文本框 30"/>
          <p:cNvSpPr txBox="1"/>
          <p:nvPr userDrawn="1"/>
        </p:nvSpPr>
        <p:spPr>
          <a:xfrm>
            <a:off x="4706432" y="6462296"/>
            <a:ext cx="2837793"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32" name="直接连接符 31"/>
          <p:cNvCxnSpPr/>
          <p:nvPr userDrawn="1"/>
        </p:nvCxnSpPr>
        <p:spPr>
          <a:xfrm>
            <a:off x="4051899" y="6639278"/>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7109049" y="663077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 name="矩形 2"/>
          <p:cNvSpPr/>
          <p:nvPr userDrawn="1"/>
        </p:nvSpPr>
        <p:spPr>
          <a:xfrm>
            <a:off x="-60162"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2" name="图片 31"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3" name="矩形 32"/>
          <p:cNvSpPr/>
          <p:nvPr userDrawn="1"/>
        </p:nvSpPr>
        <p:spPr>
          <a:xfrm>
            <a:off x="-23649"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7" name="组合 6"/>
          <p:cNvGrpSpPr/>
          <p:nvPr userDrawn="1"/>
        </p:nvGrpSpPr>
        <p:grpSpPr>
          <a:xfrm>
            <a:off x="133350" y="211568"/>
            <a:ext cx="2041434" cy="449337"/>
            <a:chOff x="4256910" y="1223406"/>
            <a:chExt cx="3156624" cy="69480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69" name="矩形 68"/>
          <p:cNvSpPr/>
          <p:nvPr userDrawn="1"/>
        </p:nvSpPr>
        <p:spPr>
          <a:xfrm>
            <a:off x="2477728" y="0"/>
            <a:ext cx="9790472" cy="461665"/>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54" name="椭圆 53"/>
          <p:cNvSpPr/>
          <p:nvPr userDrawn="1"/>
        </p:nvSpPr>
        <p:spPr>
          <a:xfrm>
            <a:off x="640964" y="1687826"/>
            <a:ext cx="3482352" cy="34823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5" name="椭圆 54"/>
          <p:cNvSpPr/>
          <p:nvPr userDrawn="1"/>
        </p:nvSpPr>
        <p:spPr>
          <a:xfrm>
            <a:off x="-907293" y="139568"/>
            <a:ext cx="6578866" cy="6578866"/>
          </a:xfrm>
          <a:prstGeom prst="ellipse">
            <a:avLst/>
          </a:prstGeom>
          <a:noFill/>
          <a:ln w="6350">
            <a:solidFill>
              <a:schemeClr val="accent1">
                <a:alpha val="22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6" name="椭圆 55"/>
          <p:cNvSpPr/>
          <p:nvPr userDrawn="1"/>
        </p:nvSpPr>
        <p:spPr>
          <a:xfrm>
            <a:off x="-984293" y="62568"/>
            <a:ext cx="6732866" cy="6732866"/>
          </a:xfrm>
          <a:prstGeom prst="ellipse">
            <a:avLst/>
          </a:prstGeom>
          <a:noFill/>
          <a:ln w="6350">
            <a:solidFill>
              <a:schemeClr val="accent1">
                <a:alpha val="3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3" name="椭圆 62"/>
          <p:cNvSpPr/>
          <p:nvPr userDrawn="1"/>
        </p:nvSpPr>
        <p:spPr>
          <a:xfrm>
            <a:off x="-50938" y="995923"/>
            <a:ext cx="4866156" cy="4866156"/>
          </a:xfrm>
          <a:prstGeom prst="ellipse">
            <a:avLst/>
          </a:prstGeom>
          <a:noFill/>
          <a:ln w="6350">
            <a:solidFill>
              <a:schemeClr val="accent1">
                <a:alpha val="3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1" name="文本框 70"/>
          <p:cNvSpPr txBox="1"/>
          <p:nvPr userDrawn="1"/>
        </p:nvSpPr>
        <p:spPr>
          <a:xfrm>
            <a:off x="1580322" y="2792608"/>
            <a:ext cx="1524828"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目录</a:t>
            </a:r>
          </a:p>
        </p:txBody>
      </p:sp>
      <p:cxnSp>
        <p:nvCxnSpPr>
          <p:cNvPr id="72" name="直接连接符 71"/>
          <p:cNvCxnSpPr/>
          <p:nvPr userDrawn="1"/>
        </p:nvCxnSpPr>
        <p:spPr>
          <a:xfrm>
            <a:off x="1709530" y="3906078"/>
            <a:ext cx="31805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userDrawn="1"/>
        </p:nvSpPr>
        <p:spPr>
          <a:xfrm>
            <a:off x="1580321" y="3349488"/>
            <a:ext cx="1659835" cy="461665"/>
          </a:xfrm>
          <a:prstGeom prst="rect">
            <a:avLst/>
          </a:prstGeom>
          <a:noFill/>
        </p:spPr>
        <p:txBody>
          <a:bodyPr wrap="squar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contents</a:t>
            </a:r>
            <a:endParaRPr lang="zh-CN"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nvSpPr>
        <p:spPr>
          <a:xfrm>
            <a:off x="0" y="0"/>
            <a:ext cx="12268198" cy="3600450"/>
          </a:xfrm>
          <a:prstGeom prst="rect">
            <a:avLst/>
          </a:prstGeom>
          <a:solidFill>
            <a:schemeClr val="accent1">
              <a:lumMod val="100000"/>
            </a:schemeClr>
          </a:solidFill>
          <a:ln>
            <a:solidFill>
              <a:schemeClr val="accent3">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274" t="23768" r="1936" b="11998"/>
          <a:stretch>
            <a:fillRect/>
          </a:stretch>
        </p:blipFill>
        <p:spPr>
          <a:xfrm>
            <a:off x="-34368" y="-26470"/>
            <a:ext cx="12302568" cy="3455470"/>
          </a:xfrm>
          <a:prstGeom prst="rect">
            <a:avLst/>
          </a:prstGeom>
        </p:spPr>
      </p:pic>
      <p:sp>
        <p:nvSpPr>
          <p:cNvPr id="5" name="矩形 4"/>
          <p:cNvSpPr/>
          <p:nvPr userDrawn="1"/>
        </p:nvSpPr>
        <p:spPr>
          <a:xfrm>
            <a:off x="-40488" y="0"/>
            <a:ext cx="12302567" cy="3429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38" name="íś1îdê"/>
          <p:cNvSpPr/>
          <p:nvPr userDrawn="1"/>
        </p:nvSpPr>
        <p:spPr>
          <a:xfrm>
            <a:off x="4575142" y="1123946"/>
            <a:ext cx="3041716" cy="1085854"/>
          </a:xfrm>
          <a:prstGeom prst="roundRect">
            <a:avLst>
              <a:gd name="adj" fmla="val 40064"/>
            </a:avLst>
          </a:prstGeom>
          <a:solidFill>
            <a:schemeClr val="accent1">
              <a:lumMod val="100000"/>
            </a:schemeClr>
          </a:solidFill>
          <a:ln>
            <a:noFill/>
          </a:ln>
          <a:effectLst>
            <a:reflection blurRad="6350" stA="240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800" spc="300" dirty="0">
              <a:latin typeface="微软雅黑" panose="020B0503020204020204" pitchFamily="34" charset="-122"/>
              <a:ea typeface="微软雅黑" panose="020B0503020204020204" pitchFamily="34" charset="-122"/>
            </a:endParaRPr>
          </a:p>
        </p:txBody>
      </p:sp>
      <p:sp>
        <p:nvSpPr>
          <p:cNvPr id="69" name="矩形 68"/>
          <p:cNvSpPr/>
          <p:nvPr userDrawn="1"/>
        </p:nvSpPr>
        <p:spPr>
          <a:xfrm>
            <a:off x="2477728" y="0"/>
            <a:ext cx="9790472" cy="461665"/>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75" name="文本框 74"/>
          <p:cNvSpPr txBox="1"/>
          <p:nvPr userDrawn="1"/>
        </p:nvSpPr>
        <p:spPr>
          <a:xfrm>
            <a:off x="5351819" y="1157095"/>
            <a:ext cx="151002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目录</a:t>
            </a:r>
          </a:p>
        </p:txBody>
      </p:sp>
      <p:sp>
        <p:nvSpPr>
          <p:cNvPr id="76" name="文本框 75"/>
          <p:cNvSpPr txBox="1"/>
          <p:nvPr userDrawn="1"/>
        </p:nvSpPr>
        <p:spPr>
          <a:xfrm>
            <a:off x="5483892" y="1800225"/>
            <a:ext cx="1300413" cy="646331"/>
          </a:xfrm>
          <a:prstGeom prst="rect">
            <a:avLst/>
          </a:prstGeom>
          <a:noFill/>
        </p:spPr>
        <p:txBody>
          <a:bodyPr wrap="square" lIns="0" tIns="0" rIns="0" bIns="0" rtlCol="0">
            <a:spAutoFit/>
          </a:bodyPr>
          <a:lstStyle/>
          <a:p>
            <a:pPr algn="dist"/>
            <a:r>
              <a:rPr lang="en-US" altLang="zh-CN" sz="1800" spc="300" dirty="0">
                <a:solidFill>
                  <a:schemeClr val="bg1"/>
                </a:solidFill>
                <a:latin typeface="Arial" panose="020B0604020202020204" pitchFamily="34" charset="0"/>
                <a:ea typeface="微软雅黑 Light" panose="020B0502040204020203" pitchFamily="34" charset="-122"/>
                <a:cs typeface="Arial" panose="020B0604020202020204" pitchFamily="34" charset="0"/>
              </a:rPr>
              <a:t>Contents</a:t>
            </a:r>
            <a:endParaRPr lang="zh-CN" altLang="en-US" sz="1800" spc="3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8691" y="211568"/>
            <a:ext cx="1496093" cy="448500"/>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350" y="211568"/>
            <a:ext cx="545341" cy="449337"/>
          </a:xfrm>
          <a:prstGeom prst="rect">
            <a:avLst/>
          </a:prstGeom>
        </p:spPr>
      </p:pic>
      <p:grpSp>
        <p:nvGrpSpPr>
          <p:cNvPr id="13" name="组合 12"/>
          <p:cNvGrpSpPr/>
          <p:nvPr userDrawn="1"/>
        </p:nvGrpSpPr>
        <p:grpSpPr>
          <a:xfrm>
            <a:off x="1274847" y="2938869"/>
            <a:ext cx="1300413" cy="1300413"/>
            <a:chOff x="1314450" y="3143250"/>
            <a:chExt cx="1524000" cy="1524000"/>
          </a:xfrm>
        </p:grpSpPr>
        <p:sp>
          <p:nvSpPr>
            <p:cNvPr id="16" name="椭圆 15"/>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userDrawn="1"/>
        </p:nvGrpSpPr>
        <p:grpSpPr>
          <a:xfrm>
            <a:off x="3359127" y="4363209"/>
            <a:ext cx="1300413" cy="1300413"/>
            <a:chOff x="1314450" y="3143250"/>
            <a:chExt cx="1524000" cy="1524000"/>
          </a:xfrm>
        </p:grpSpPr>
        <p:sp>
          <p:nvSpPr>
            <p:cNvPr id="22" name="椭圆 21"/>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5443407" y="2938869"/>
            <a:ext cx="1300413" cy="1300413"/>
            <a:chOff x="1314450" y="3143250"/>
            <a:chExt cx="1524000" cy="1524000"/>
          </a:xfrm>
        </p:grpSpPr>
        <p:sp>
          <p:nvSpPr>
            <p:cNvPr id="28" name="椭圆 27"/>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椭圆 28"/>
            <p:cNvSpPr/>
            <p:nvPr/>
          </p:nvSpPr>
          <p:spPr>
            <a:xfrm>
              <a:off x="1428750" y="3279875"/>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userDrawn="1"/>
        </p:nvGrpSpPr>
        <p:grpSpPr>
          <a:xfrm>
            <a:off x="7792160" y="4363209"/>
            <a:ext cx="1300413" cy="1300413"/>
            <a:chOff x="1314450" y="3143250"/>
            <a:chExt cx="1524000" cy="1524000"/>
          </a:xfrm>
        </p:grpSpPr>
        <p:sp>
          <p:nvSpPr>
            <p:cNvPr id="34" name="椭圆 33"/>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5" name="椭圆 34"/>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userDrawn="1"/>
        </p:nvGrpSpPr>
        <p:grpSpPr>
          <a:xfrm>
            <a:off x="9906862" y="2938869"/>
            <a:ext cx="1300413" cy="1300413"/>
            <a:chOff x="1314450" y="3143250"/>
            <a:chExt cx="1524000" cy="1524000"/>
          </a:xfrm>
        </p:grpSpPr>
        <p:sp>
          <p:nvSpPr>
            <p:cNvPr id="41" name="椭圆 40"/>
            <p:cNvSpPr/>
            <p:nvPr/>
          </p:nvSpPr>
          <p:spPr>
            <a:xfrm>
              <a:off x="1314450" y="3143250"/>
              <a:ext cx="1524000" cy="1524000"/>
            </a:xfrm>
            <a:prstGeom prst="ellipse">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椭圆 41"/>
            <p:cNvSpPr/>
            <p:nvPr/>
          </p:nvSpPr>
          <p:spPr>
            <a:xfrm>
              <a:off x="1428750" y="3257550"/>
              <a:ext cx="1295400" cy="129540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度">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377258"/>
          </a:xfrm>
          <a:prstGeom prst="rect">
            <a:avLst/>
          </a:prstGeom>
        </p:spPr>
      </p:pic>
      <p:sp>
        <p:nvSpPr>
          <p:cNvPr id="7" name="矩形 6"/>
          <p:cNvSpPr/>
          <p:nvPr userDrawn="1"/>
        </p:nvSpPr>
        <p:spPr>
          <a:xfrm>
            <a:off x="0" y="-4637"/>
            <a:ext cx="12192000" cy="5377258"/>
          </a:xfrm>
          <a:prstGeom prst="rect">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8" name="椭圆 7"/>
          <p:cNvSpPr/>
          <p:nvPr userDrawn="1"/>
        </p:nvSpPr>
        <p:spPr>
          <a:xfrm>
            <a:off x="5230019" y="4400550"/>
            <a:ext cx="1658938" cy="1658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椭圆 8"/>
          <p:cNvSpPr/>
          <p:nvPr userDrawn="1"/>
        </p:nvSpPr>
        <p:spPr>
          <a:xfrm>
            <a:off x="5367734" y="4538265"/>
            <a:ext cx="1383507" cy="1383507"/>
          </a:xfrm>
          <a:prstGeom prst="ellipse">
            <a:avLst/>
          </a:prstGeom>
          <a:solidFill>
            <a:schemeClr val="bg1"/>
          </a:solidFill>
          <a:ln w="25400">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 name="直接连接符 12"/>
          <p:cNvCxnSpPr/>
          <p:nvPr userDrawn="1"/>
        </p:nvCxnSpPr>
        <p:spPr>
          <a:xfrm>
            <a:off x="266700" y="5181600"/>
            <a:ext cx="4724400" cy="0"/>
          </a:xfrm>
          <a:prstGeom prst="line">
            <a:avLst/>
          </a:prstGeom>
          <a:ln w="12700">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105650" y="5181600"/>
            <a:ext cx="4724400" cy="0"/>
          </a:xfrm>
          <a:prstGeom prst="line">
            <a:avLst/>
          </a:prstGeom>
          <a:ln w="12700">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p:nvPr>
        </p:nvSpPr>
        <p:spPr>
          <a:xfrm>
            <a:off x="3200400" y="2502891"/>
            <a:ext cx="5676900" cy="720725"/>
          </a:xfrm>
          <a:prstGeom prst="rect">
            <a:avLst/>
          </a:prstGeom>
        </p:spPr>
        <p:txBody>
          <a:bodyPr/>
          <a:lstStyle>
            <a:lvl4pPr marL="1371600" indent="0" algn="ctr">
              <a:buNone/>
              <a:defRPr sz="3600" b="1">
                <a:solidFill>
                  <a:schemeClr val="bg1"/>
                </a:solidFill>
                <a:latin typeface="微软雅黑" panose="020B0503020204020204" pitchFamily="34" charset="-122"/>
                <a:ea typeface="微软雅黑" panose="020B0503020204020204" pitchFamily="34" charset="-122"/>
              </a:defRPr>
            </a:lvl4pPr>
            <a:lvl5pPr marL="1828800" indent="0">
              <a:buNone/>
              <a:defRPr/>
            </a:lvl5pPr>
          </a:lstStyle>
          <a:p>
            <a:pPr lvl="3"/>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pic>
        <p:nvPicPr>
          <p:cNvPr id="3" name="图片 2" descr="湖边的景色&#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6225" t="-550" r="12019" b="12692"/>
          <a:stretch>
            <a:fillRect/>
          </a:stretch>
        </p:blipFill>
        <p:spPr>
          <a:xfrm>
            <a:off x="0" y="-97086"/>
            <a:ext cx="12192001" cy="6976689"/>
          </a:xfrm>
          <a:prstGeom prst="rect">
            <a:avLst/>
          </a:prstGeom>
        </p:spPr>
      </p:pic>
      <p:sp>
        <p:nvSpPr>
          <p:cNvPr id="4" name="矩形 3"/>
          <p:cNvSpPr/>
          <p:nvPr userDrawn="1"/>
        </p:nvSpPr>
        <p:spPr>
          <a:xfrm>
            <a:off x="-24338" y="-97085"/>
            <a:ext cx="12216338" cy="7070410"/>
          </a:xfrm>
          <a:prstGeom prst="rect">
            <a:avLst/>
          </a:prstGeom>
          <a:solidFill>
            <a:schemeClr val="accent1">
              <a:lumMod val="100000"/>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4217652" y="1449604"/>
            <a:ext cx="0" cy="4013340"/>
          </a:xfrm>
          <a:prstGeom prst="line">
            <a:avLst/>
          </a:prstGeom>
          <a:ln>
            <a:solidFill>
              <a:schemeClr val="accent3">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矩形: 圆角 15"/>
          <p:cNvSpPr/>
          <p:nvPr userDrawn="1"/>
        </p:nvSpPr>
        <p:spPr>
          <a:xfrm>
            <a:off x="591167" y="454120"/>
            <a:ext cx="10915650" cy="6005797"/>
          </a:xfrm>
          <a:prstGeom prst="roundRect">
            <a:avLst>
              <a:gd name="adj" fmla="val 1967"/>
            </a:avLst>
          </a:prstGeom>
          <a:blipFill>
            <a:blip r:embed="rId3"/>
            <a:stretch>
              <a:fillRect/>
            </a:stretch>
          </a:blipFill>
          <a:ln>
            <a:noFill/>
          </a:ln>
          <a:effectLst>
            <a:outerShdw blurRad="190500" dist="127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591167" y="451138"/>
            <a:ext cx="10915650" cy="6005797"/>
          </a:xfrm>
          <a:prstGeom prst="roundRect">
            <a:avLst>
              <a:gd name="adj" fmla="val 1967"/>
            </a:avLst>
          </a:prstGeom>
          <a:solidFill>
            <a:schemeClr val="bg1">
              <a:alpha val="90000"/>
            </a:schemeClr>
          </a:solidFill>
          <a:ln>
            <a:noFill/>
          </a:ln>
          <a:effectLst>
            <a:outerShdw blurRad="190500" dist="127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685183" y="584137"/>
            <a:ext cx="2174102" cy="478538"/>
            <a:chOff x="4256910" y="1223406"/>
            <a:chExt cx="3156624" cy="694800"/>
          </a:xfrm>
        </p:grpSpPr>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grpSp>
        <p:nvGrpSpPr>
          <p:cNvPr id="18" name="组合 17"/>
          <p:cNvGrpSpPr/>
          <p:nvPr userDrawn="1"/>
        </p:nvGrpSpPr>
        <p:grpSpPr>
          <a:xfrm>
            <a:off x="4022248" y="6102464"/>
            <a:ext cx="4034439" cy="646331"/>
            <a:chOff x="4072322" y="6102464"/>
            <a:chExt cx="4034439" cy="646331"/>
          </a:xfrm>
        </p:grpSpPr>
        <p:cxnSp>
          <p:nvCxnSpPr>
            <p:cNvPr id="7" name="直接连接符 6"/>
            <p:cNvCxnSpPr/>
            <p:nvPr userDrawn="1"/>
          </p:nvCxnSpPr>
          <p:spPr>
            <a:xfrm>
              <a:off x="4072322" y="6236639"/>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4677103" y="6102464"/>
              <a:ext cx="283779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2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15" name="直接连接符 14"/>
            <p:cNvCxnSpPr/>
            <p:nvPr userDrawn="1"/>
          </p:nvCxnSpPr>
          <p:spPr>
            <a:xfrm>
              <a:off x="6940112" y="623663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2">
    <p:spTree>
      <p:nvGrpSpPr>
        <p:cNvPr id="1" name=""/>
        <p:cNvGrpSpPr/>
        <p:nvPr/>
      </p:nvGrpSpPr>
      <p:grpSpPr>
        <a:xfrm>
          <a:off x="0" y="0"/>
          <a:ext cx="0" cy="0"/>
          <a:chOff x="0" y="0"/>
          <a:chExt cx="0" cy="0"/>
        </a:xfrm>
      </p:grpSpPr>
      <p:pic>
        <p:nvPicPr>
          <p:cNvPr id="17" name="图片 16" descr="河边的建筑&#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r="976" b="13462"/>
          <a:stretch>
            <a:fillRect/>
          </a:stretch>
        </p:blipFill>
        <p:spPr>
          <a:xfrm>
            <a:off x="-65773" y="1"/>
            <a:ext cx="12257770" cy="3429000"/>
          </a:xfrm>
          <a:prstGeom prst="rect">
            <a:avLst/>
          </a:prstGeom>
        </p:spPr>
      </p:pic>
      <p:sp>
        <p:nvSpPr>
          <p:cNvPr id="33" name="矩形 32"/>
          <p:cNvSpPr/>
          <p:nvPr userDrawn="1"/>
        </p:nvSpPr>
        <p:spPr>
          <a:xfrm>
            <a:off x="-65773" y="0"/>
            <a:ext cx="12257773" cy="3429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706432" y="6462296"/>
            <a:ext cx="2837793"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14" name="直接连接符 13"/>
          <p:cNvCxnSpPr/>
          <p:nvPr userDrawn="1"/>
        </p:nvCxnSpPr>
        <p:spPr>
          <a:xfrm>
            <a:off x="4051899" y="6639278"/>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7109049" y="663077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286465" y="6294777"/>
            <a:ext cx="2041434" cy="449337"/>
            <a:chOff x="4256910" y="1223406"/>
            <a:chExt cx="3156624" cy="694800"/>
          </a:xfrm>
        </p:grpSpPr>
        <p:pic>
          <p:nvPicPr>
            <p:cNvPr id="20" name="图片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69" name="矩形: 圆角 68"/>
          <p:cNvSpPr/>
          <p:nvPr userDrawn="1"/>
        </p:nvSpPr>
        <p:spPr>
          <a:xfrm>
            <a:off x="-65773" y="0"/>
            <a:ext cx="12257773" cy="604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3" name="组合 2"/>
          <p:cNvGrpSpPr/>
          <p:nvPr userDrawn="1"/>
        </p:nvGrpSpPr>
        <p:grpSpPr>
          <a:xfrm>
            <a:off x="1546467" y="1604497"/>
            <a:ext cx="9099066" cy="4648196"/>
            <a:chOff x="1535584" y="1604497"/>
            <a:chExt cx="9099066" cy="4648196"/>
          </a:xfrm>
        </p:grpSpPr>
        <p:sp>
          <p:nvSpPr>
            <p:cNvPr id="18" name="矩形: 圆角 17"/>
            <p:cNvSpPr/>
            <p:nvPr userDrawn="1"/>
          </p:nvSpPr>
          <p:spPr>
            <a:xfrm>
              <a:off x="1535584" y="1604497"/>
              <a:ext cx="9099066" cy="4648196"/>
            </a:xfrm>
            <a:prstGeom prst="roundRect">
              <a:avLst>
                <a:gd name="adj" fmla="val 1949"/>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圆角 1"/>
            <p:cNvSpPr/>
            <p:nvPr userDrawn="1"/>
          </p:nvSpPr>
          <p:spPr>
            <a:xfrm>
              <a:off x="1535584" y="1604497"/>
              <a:ext cx="9099066" cy="4648196"/>
            </a:xfrm>
            <a:prstGeom prst="roundRect">
              <a:avLst>
                <a:gd name="adj" fmla="val 1949"/>
              </a:avLst>
            </a:prstGeom>
            <a:solidFill>
              <a:schemeClr val="bg1">
                <a:alpha val="90000"/>
              </a:schemeClr>
            </a:solidFill>
            <a:ln>
              <a:noFill/>
            </a:ln>
            <a:effectLst>
              <a:outerShdw blurRad="190500" dist="127000" sx="102000" sy="102000" algn="ctr" rotWithShape="0">
                <a:schemeClr val="dk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userDrawn="1"/>
          </p:nvCxnSpPr>
          <p:spPr>
            <a:xfrm>
              <a:off x="1535584" y="3171825"/>
              <a:ext cx="0" cy="1314450"/>
            </a:xfrm>
            <a:prstGeom prst="line">
              <a:avLst/>
            </a:prstGeom>
            <a:ln w="635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3">
    <p:spTree>
      <p:nvGrpSpPr>
        <p:cNvPr id="1" name=""/>
        <p:cNvGrpSpPr/>
        <p:nvPr/>
      </p:nvGrpSpPr>
      <p:grpSpPr>
        <a:xfrm>
          <a:off x="0" y="0"/>
          <a:ext cx="0" cy="0"/>
          <a:chOff x="0" y="0"/>
          <a:chExt cx="0" cy="0"/>
        </a:xfrm>
      </p:grpSpPr>
      <p:pic>
        <p:nvPicPr>
          <p:cNvPr id="16" name="图片 15"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19" name="矩形 18"/>
          <p:cNvSpPr/>
          <p:nvPr userDrawn="1"/>
        </p:nvSpPr>
        <p:spPr>
          <a:xfrm>
            <a:off x="-60162"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userDrawn="1"/>
        </p:nvSpPr>
        <p:spPr>
          <a:xfrm>
            <a:off x="2477728" y="0"/>
            <a:ext cx="9790472"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23" name="组合 22"/>
          <p:cNvGrpSpPr/>
          <p:nvPr userDrawn="1"/>
        </p:nvGrpSpPr>
        <p:grpSpPr>
          <a:xfrm>
            <a:off x="199097" y="230832"/>
            <a:ext cx="2041434" cy="449337"/>
            <a:chOff x="4256910" y="1223406"/>
            <a:chExt cx="3156624" cy="694800"/>
          </a:xfrm>
        </p:grpSpPr>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sp>
        <p:nvSpPr>
          <p:cNvPr id="31" name="文本框 30"/>
          <p:cNvSpPr txBox="1"/>
          <p:nvPr userDrawn="1"/>
        </p:nvSpPr>
        <p:spPr>
          <a:xfrm>
            <a:off x="4706432" y="6462296"/>
            <a:ext cx="2837793"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32" name="直接连接符 31"/>
          <p:cNvCxnSpPr/>
          <p:nvPr userDrawn="1"/>
        </p:nvCxnSpPr>
        <p:spPr>
          <a:xfrm>
            <a:off x="4051899" y="6639278"/>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7109049" y="6630779"/>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descr="建筑旁的房子&#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2757" r="8589"/>
          <a:stretch>
            <a:fillRect/>
          </a:stretch>
        </p:blipFill>
        <p:spPr>
          <a:xfrm>
            <a:off x="-38100" y="0"/>
            <a:ext cx="12230100" cy="685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 name="矩形 2"/>
          <p:cNvSpPr/>
          <p:nvPr userDrawn="1"/>
        </p:nvSpPr>
        <p:spPr>
          <a:xfrm>
            <a:off x="-60162" y="0"/>
            <a:ext cx="12239297" cy="6858000"/>
          </a:xfrm>
          <a:prstGeom prst="rect">
            <a:avLst/>
          </a:prstGeom>
          <a:gradFill flip="none" rotWithShape="1">
            <a:gsLst>
              <a:gs pos="0">
                <a:schemeClr val="accent1">
                  <a:lumMod val="5000"/>
                  <a:lumOff val="95000"/>
                </a:schemeClr>
              </a:gs>
              <a:gs pos="100000">
                <a:schemeClr val="bg1">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73" t="26647" r="-73" b="-6619"/>
          <a:stretch>
            <a:fillRect/>
          </a:stretch>
        </p:blipFill>
        <p:spPr>
          <a:xfrm>
            <a:off x="8860" y="0"/>
            <a:ext cx="12183140" cy="4189534"/>
          </a:xfrm>
          <a:prstGeom prst="rect">
            <a:avLst/>
          </a:prstGeom>
        </p:spPr>
      </p:pic>
      <p:pic>
        <p:nvPicPr>
          <p:cNvPr id="13" name="图片 12" descr="建筑旁的房子&#10;&#10;描述已自动生成"/>
          <p:cNvPicPr>
            <a:picLocks noChangeAspect="1"/>
          </p:cNvPicPr>
          <p:nvPr userDrawn="1"/>
        </p:nvPicPr>
        <p:blipFill rotWithShape="1">
          <a:blip r:embed="rId3">
            <a:extLst>
              <a:ext uri="{28A0092B-C50C-407E-A947-70E740481C1C}">
                <a14:useLocalDpi xmlns:a14="http://schemas.microsoft.com/office/drawing/2010/main" val="0"/>
              </a:ext>
            </a:extLst>
          </a:blip>
          <a:srcRect l="13983" t="55556" r="7363"/>
          <a:stretch>
            <a:fillRect/>
          </a:stretch>
        </p:blipFill>
        <p:spPr>
          <a:xfrm>
            <a:off x="-38100" y="3810000"/>
            <a:ext cx="12230100" cy="3048000"/>
          </a:xfrm>
          <a:prstGeom prst="rect">
            <a:avLst/>
          </a:prstGeom>
          <a:gradFill flip="none" rotWithShape="1">
            <a:gsLst>
              <a:gs pos="0">
                <a:schemeClr val="accent1">
                  <a:lumMod val="5000"/>
                  <a:lumOff val="95000"/>
                </a:schemeClr>
              </a:gs>
              <a:gs pos="100000">
                <a:schemeClr val="bg1"/>
              </a:gs>
            </a:gsLst>
            <a:lin ang="5400000" scaled="1"/>
            <a:tileRect/>
          </a:gradFill>
        </p:spPr>
      </p:pic>
      <p:sp>
        <p:nvSpPr>
          <p:cNvPr id="33" name="矩形 32"/>
          <p:cNvSpPr/>
          <p:nvPr userDrawn="1"/>
        </p:nvSpPr>
        <p:spPr>
          <a:xfrm>
            <a:off x="-56157" y="0"/>
            <a:ext cx="12239297"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矩形 10"/>
          <p:cNvSpPr/>
          <p:nvPr userDrawn="1"/>
        </p:nvSpPr>
        <p:spPr>
          <a:xfrm>
            <a:off x="-38100" y="2228850"/>
            <a:ext cx="12230100" cy="3086100"/>
          </a:xfrm>
          <a:prstGeom prst="rect">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36" name="组合 35"/>
          <p:cNvGrpSpPr/>
          <p:nvPr userDrawn="1"/>
        </p:nvGrpSpPr>
        <p:grpSpPr>
          <a:xfrm>
            <a:off x="4256910" y="1223406"/>
            <a:ext cx="3156624" cy="694800"/>
            <a:chOff x="4256910" y="1223406"/>
            <a:chExt cx="3156624" cy="694800"/>
          </a:xfrm>
        </p:grpSpPr>
        <p:pic>
          <p:nvPicPr>
            <p:cNvPr id="17" name="图片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00159" y="1223406"/>
              <a:ext cx="2313375" cy="693506"/>
            </a:xfrm>
            <a:prstGeom prst="rect">
              <a:avLst/>
            </a:prstGeom>
          </p:spPr>
        </p:pic>
        <p:pic>
          <p:nvPicPr>
            <p:cNvPr id="35" name="图片 3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56910" y="1223406"/>
              <a:ext cx="843249" cy="694800"/>
            </a:xfrm>
            <a:prstGeom prst="rect">
              <a:avLst/>
            </a:prstGeom>
          </p:spPr>
        </p:pic>
      </p:grpSp>
      <p:grpSp>
        <p:nvGrpSpPr>
          <p:cNvPr id="5" name="组合 4"/>
          <p:cNvGrpSpPr/>
          <p:nvPr userDrawn="1"/>
        </p:nvGrpSpPr>
        <p:grpSpPr>
          <a:xfrm>
            <a:off x="3828393" y="6362859"/>
            <a:ext cx="4535214" cy="738664"/>
            <a:chOff x="3857296" y="6362859"/>
            <a:chExt cx="4535214" cy="738664"/>
          </a:xfrm>
        </p:grpSpPr>
        <p:sp>
          <p:nvSpPr>
            <p:cNvPr id="8" name="文本框 7"/>
            <p:cNvSpPr txBox="1"/>
            <p:nvPr userDrawn="1"/>
          </p:nvSpPr>
          <p:spPr>
            <a:xfrm>
              <a:off x="4677103" y="6362859"/>
              <a:ext cx="2837793" cy="738664"/>
            </a:xfrm>
            <a:prstGeom prst="rect">
              <a:avLst/>
            </a:prstGeom>
            <a:noFill/>
          </p:spPr>
          <p:txBody>
            <a:bodyPr wrap="square" rtlCol="0" anchor="ctr"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accent1"/>
                  </a:solidFill>
                  <a:latin typeface="微软雅黑 Light" panose="020B0502040204020203" pitchFamily="34" charset="-122"/>
                  <a:ea typeface="微软雅黑 Light" panose="020B0502040204020203" pitchFamily="34" charset="-122"/>
                </a:rPr>
                <a:t>求实求真、大气大为</a:t>
              </a:r>
              <a:endParaRPr lang="en-US" altLang="zh-CN" sz="1800" b="1" dirty="0">
                <a:solidFill>
                  <a:schemeClr val="accent1"/>
                </a:solidFill>
                <a:latin typeface="微软雅黑 Light" panose="020B0502040204020203" pitchFamily="34" charset="-122"/>
                <a:ea typeface="微软雅黑 Light" panose="020B0502040204020203" pitchFamily="34" charset="-122"/>
              </a:endParaRPr>
            </a:p>
            <a:p>
              <a:pPr algn="ctr"/>
              <a:endParaRPr lang="zh-CN" altLang="en-US" sz="2400"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9" name="直接连接符 8"/>
            <p:cNvCxnSpPr/>
            <p:nvPr userDrawn="1"/>
          </p:nvCxnSpPr>
          <p:spPr>
            <a:xfrm>
              <a:off x="3857296" y="655204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225861" y="655204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userDrawn="1"/>
        </p:nvCxnSpPr>
        <p:spPr>
          <a:xfrm>
            <a:off x="152400" y="2375336"/>
            <a:ext cx="11620500" cy="0"/>
          </a:xfrm>
          <a:prstGeom prst="line">
            <a:avLst/>
          </a:prstGeom>
          <a:ln>
            <a:gradFill>
              <a:gsLst>
                <a:gs pos="0">
                  <a:schemeClr val="accent1">
                    <a:lumMod val="5000"/>
                    <a:lumOff val="95000"/>
                    <a:alpha val="0"/>
                  </a:schemeClr>
                </a:gs>
                <a:gs pos="55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152400" y="5168464"/>
            <a:ext cx="11620500" cy="0"/>
          </a:xfrm>
          <a:prstGeom prst="line">
            <a:avLst/>
          </a:prstGeom>
          <a:ln>
            <a:gradFill>
              <a:gsLst>
                <a:gs pos="0">
                  <a:schemeClr val="accent1">
                    <a:lumMod val="5000"/>
                    <a:lumOff val="95000"/>
                    <a:alpha val="0"/>
                  </a:schemeClr>
                </a:gs>
                <a:gs pos="55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p:nvPr>
        </p:nvSpPr>
        <p:spPr>
          <a:xfrm>
            <a:off x="1985026" y="2941392"/>
            <a:ext cx="8515350" cy="952500"/>
          </a:xfrm>
          <a:prstGeom prst="rect">
            <a:avLst/>
          </a:prstGeom>
        </p:spPr>
        <p:txBody>
          <a:bodyPr/>
          <a:lstStyle>
            <a:lvl1pPr marL="0" indent="0">
              <a:buNone/>
              <a:defRPr sz="40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stStyle>
          <a:p>
            <a:pPr lvl="0"/>
            <a:endParaRPr lang="zh-CN" altLang="en-US" dirty="0"/>
          </a:p>
        </p:txBody>
      </p:sp>
      <p:sp>
        <p:nvSpPr>
          <p:cNvPr id="6" name="文本占位符 5"/>
          <p:cNvSpPr>
            <a:spLocks noGrp="1"/>
          </p:cNvSpPr>
          <p:nvPr>
            <p:ph type="body" sz="quarter" idx="11"/>
          </p:nvPr>
        </p:nvSpPr>
        <p:spPr>
          <a:xfrm>
            <a:off x="2136633" y="4000341"/>
            <a:ext cx="8212137" cy="290513"/>
          </a:xfrm>
          <a:prstGeom prst="rect">
            <a:avLst/>
          </a:prstGeo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1" name="文本占位符 20"/>
          <p:cNvSpPr>
            <a:spLocks noGrp="1"/>
          </p:cNvSpPr>
          <p:nvPr>
            <p:ph type="body" sz="quarter" idx="12"/>
          </p:nvPr>
        </p:nvSpPr>
        <p:spPr>
          <a:xfrm>
            <a:off x="3828393" y="4569493"/>
            <a:ext cx="2120277" cy="480489"/>
          </a:xfrm>
          <a:prstGeom prst="rect">
            <a:avLst/>
          </a:prstGeom>
        </p:spPr>
        <p:txBody>
          <a:bodyPr/>
          <a:lstStyle>
            <a:lvl1pPr marL="0" indent="0">
              <a:buNone/>
              <a:defRPr sz="1800">
                <a:solidFill>
                  <a:schemeClr val="accent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2" name="文本占位符 20"/>
          <p:cNvSpPr>
            <a:spLocks noGrp="1"/>
          </p:cNvSpPr>
          <p:nvPr>
            <p:ph type="body" sz="quarter" idx="13"/>
          </p:nvPr>
        </p:nvSpPr>
        <p:spPr>
          <a:xfrm>
            <a:off x="6425854" y="4562948"/>
            <a:ext cx="2120277" cy="480489"/>
          </a:xfrm>
          <a:prstGeom prst="rect">
            <a:avLst/>
          </a:prstGeom>
        </p:spPr>
        <p:txBody>
          <a:bodyPr/>
          <a:lstStyle>
            <a:lvl1pPr marL="0" indent="0">
              <a:buNone/>
              <a:defRPr sz="1800">
                <a:solidFill>
                  <a:schemeClr val="accent1"/>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23.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ags" Target="../tags/tag2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2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tags" Target="../tags/tag28.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tags" Target="../tags/tag29.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tags" Target="../tags/tag3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tags" Target="../tags/tag3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tags" Target="../tags/tag3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16009" y="3214267"/>
            <a:ext cx="8273714" cy="1322070"/>
          </a:xfrm>
          <a:prstGeom prst="rect">
            <a:avLst/>
          </a:prstGeom>
        </p:spPr>
        <p:txBody>
          <a:bodyPr wrap="square">
            <a:spAutoFit/>
          </a:bodyPr>
          <a:lstStyle/>
          <a:p>
            <a:pPr algn="ctr"/>
            <a:r>
              <a:rPr lang="zh-CN" altLang="en-US" sz="4000" b="1" dirty="0">
                <a:solidFill>
                  <a:schemeClr val="bg1"/>
                </a:solidFill>
                <a:latin typeface="华文新魏" panose="02010800040101010101" pitchFamily="2" charset="-122"/>
                <a:ea typeface="华文新魏" panose="02010800040101010101" pitchFamily="2" charset="-122"/>
                <a:cs typeface="+mn-ea"/>
                <a:sym typeface="+mn-lt"/>
              </a:rPr>
              <a:t>在智能手机上利用传感器实现对设备移动的测量和监控</a:t>
            </a:r>
          </a:p>
        </p:txBody>
      </p:sp>
      <p:sp>
        <p:nvSpPr>
          <p:cNvPr id="17" name="矩形 16"/>
          <p:cNvSpPr/>
          <p:nvPr/>
        </p:nvSpPr>
        <p:spPr>
          <a:xfrm>
            <a:off x="-38100" y="0"/>
            <a:ext cx="12230100" cy="41910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590550" y="84035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361134" y="880667"/>
            <a:ext cx="5469732" cy="583565"/>
          </a:xfrm>
          <a:prstGeom prst="rect">
            <a:avLst/>
          </a:prstGeom>
          <a:noFill/>
        </p:spPr>
        <p:txBody>
          <a:bodyPr wrap="square" rtlCol="0">
            <a:spAutoFit/>
          </a:bodyPr>
          <a:lstStyle/>
          <a:p>
            <a:pPr algn="ctr"/>
            <a:r>
              <a:rPr lang="en-US" sz="3200" b="1" dirty="0">
                <a:solidFill>
                  <a:schemeClr val="bg1"/>
                </a:solidFill>
                <a:latin typeface="微软雅黑" panose="020B0503020204020204" pitchFamily="34" charset="-122"/>
                <a:ea typeface="微软雅黑" panose="020B0503020204020204" pitchFamily="34" charset="-122"/>
                <a:cs typeface="+mn-ea"/>
                <a:sym typeface="+mn-lt"/>
              </a:rPr>
              <a:t>2.1.2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网络通信</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4" name="文本框 3"/>
          <p:cNvSpPr txBox="1"/>
          <p:nvPr/>
        </p:nvSpPr>
        <p:spPr>
          <a:xfrm>
            <a:off x="590550" y="1506856"/>
            <a:ext cx="10339705" cy="4246245"/>
          </a:xfrm>
          <a:prstGeom prst="rect">
            <a:avLst/>
          </a:prstGeom>
          <a:noFill/>
        </p:spPr>
        <p:txBody>
          <a:bodyPr wrap="square" rtlCol="0">
            <a:spAutoFit/>
          </a:bodyPr>
          <a:lstStyle/>
          <a:p>
            <a:pPr algn="l"/>
            <a:r>
              <a:rPr dirty="0">
                <a:solidFill>
                  <a:schemeClr val="bg2">
                    <a:lumMod val="25000"/>
                  </a:schemeClr>
                </a:solidFill>
                <a:latin typeface="微软雅黑" panose="020B0503020204020204" pitchFamily="34" charset="-122"/>
                <a:ea typeface="微软雅黑" panose="020B0503020204020204" pitchFamily="34" charset="-122"/>
              </a:rPr>
              <a:t>1. Server 服务端</a:t>
            </a:r>
          </a:p>
          <a:p>
            <a:pPr algn="l"/>
            <a:r>
              <a:rPr dirty="0">
                <a:solidFill>
                  <a:schemeClr val="bg2">
                    <a:lumMod val="25000"/>
                  </a:schemeClr>
                </a:solidFill>
                <a:latin typeface="微软雅黑" panose="020B0503020204020204" pitchFamily="34" charset="-122"/>
                <a:ea typeface="微软雅黑" panose="020B0503020204020204" pitchFamily="34" charset="-122"/>
              </a:rPr>
              <a:t>步骤一： 建立一个服务器 Socket</a:t>
            </a:r>
          </a:p>
          <a:p>
            <a:pPr algn="l"/>
            <a:r>
              <a:rPr dirty="0">
                <a:solidFill>
                  <a:schemeClr val="bg2">
                    <a:lumMod val="25000"/>
                  </a:schemeClr>
                </a:solidFill>
                <a:latin typeface="微软雅黑" panose="020B0503020204020204" pitchFamily="34" charset="-122"/>
                <a:ea typeface="微软雅黑" panose="020B0503020204020204" pitchFamily="34" charset="-122"/>
              </a:rPr>
              <a:t>常见的一个服务器 Socket 类是 ServerSocket，ServerSocket 类常用三个方法：binder 、accept、close。</a:t>
            </a:r>
          </a:p>
          <a:p>
            <a:pPr algn="l"/>
            <a:r>
              <a:rPr dirty="0">
                <a:solidFill>
                  <a:schemeClr val="bg2">
                    <a:lumMod val="25000"/>
                  </a:schemeClr>
                </a:solidFill>
                <a:latin typeface="微软雅黑" panose="020B0503020204020204" pitchFamily="34" charset="-122"/>
                <a:ea typeface="微软雅黑" panose="020B0503020204020204" pitchFamily="34" charset="-122"/>
              </a:rPr>
              <a:t>bind 方法为 ServerSocket 绑定 IP 地址和端口号，并开始监听该端口；accept 方法为 ServerSocket 接收请求并返回一个Socket 对象，accept 方法调用之后将一直阻塞，直到有请求达到；close 方法关闭一个 ServerSocket 对象。</a:t>
            </a:r>
          </a:p>
          <a:p>
            <a:pPr algn="l"/>
            <a:r>
              <a:rPr dirty="0">
                <a:solidFill>
                  <a:schemeClr val="bg2">
                    <a:lumMod val="25000"/>
                  </a:schemeClr>
                </a:solidFill>
                <a:latin typeface="微软雅黑" panose="020B0503020204020204" pitchFamily="34" charset="-122"/>
                <a:ea typeface="微软雅黑" panose="020B0503020204020204" pitchFamily="34" charset="-122"/>
              </a:rPr>
              <a:t>初始化是一般需要设定 IP 地址和端口号</a:t>
            </a:r>
          </a:p>
          <a:p>
            <a:pPr algn="l"/>
            <a:r>
              <a:rPr dirty="0">
                <a:solidFill>
                  <a:schemeClr val="bg2">
                    <a:lumMod val="25000"/>
                  </a:schemeClr>
                </a:solidFill>
                <a:latin typeface="微软雅黑" panose="020B0503020204020204" pitchFamily="34" charset="-122"/>
                <a:ea typeface="微软雅黑" panose="020B0503020204020204" pitchFamily="34" charset="-122"/>
              </a:rPr>
              <a:t>步骤二： 通过监听获取一个用于通信的 Socket 对象</a:t>
            </a:r>
          </a:p>
          <a:p>
            <a:pPr algn="l"/>
            <a:r>
              <a:rPr dirty="0">
                <a:solidFill>
                  <a:schemeClr val="bg2">
                    <a:lumMod val="25000"/>
                  </a:schemeClr>
                </a:solidFill>
                <a:latin typeface="微软雅黑" panose="020B0503020204020204" pitchFamily="34" charset="-122"/>
                <a:ea typeface="微软雅黑" panose="020B0503020204020204" pitchFamily="34" charset="-122"/>
              </a:rPr>
              <a:t>这一步直接通过上述 accept 方法的执行就可实现</a:t>
            </a:r>
          </a:p>
          <a:p>
            <a:pPr algn="l"/>
            <a:r>
              <a:rPr dirty="0">
                <a:solidFill>
                  <a:schemeClr val="bg2">
                    <a:lumMod val="25000"/>
                  </a:schemeClr>
                </a:solidFill>
                <a:latin typeface="微软雅黑" panose="020B0503020204020204" pitchFamily="34" charset="-122"/>
                <a:ea typeface="微软雅黑" panose="020B0503020204020204" pitchFamily="34" charset="-122"/>
              </a:rPr>
              <a:t>步骤三：在一个新线程中，通过对 Socket 对象进行封装，分别得到输入、输出流的引用对象，通过这两个对象向 Client 端发送或者从 Client 端接收数据，进而实现 Socket 通信。</a:t>
            </a:r>
          </a:p>
          <a:p>
            <a:pPr algn="l"/>
            <a:r>
              <a:rPr dirty="0">
                <a:solidFill>
                  <a:schemeClr val="bg2">
                    <a:lumMod val="25000"/>
                  </a:schemeClr>
                </a:solidFill>
                <a:latin typeface="微软雅黑" panose="020B0503020204020204" pitchFamily="34" charset="-122"/>
                <a:ea typeface="微软雅黑" panose="020B0503020204020204" pitchFamily="34" charset="-122"/>
              </a:rPr>
              <a:t>一般选择在循环中读取 Client 发送过来的信息，并作出对应的处理，比如反馈 Client 端：自己已成功收到相应的消息。</a:t>
            </a:r>
          </a:p>
          <a:p>
            <a:pPr algn="l"/>
            <a:r>
              <a:rPr dirty="0">
                <a:solidFill>
                  <a:schemeClr val="bg2">
                    <a:lumMod val="25000"/>
                  </a:schemeClr>
                </a:solidFill>
                <a:latin typeface="微软雅黑" panose="020B0503020204020204" pitchFamily="34" charset="-122"/>
                <a:ea typeface="微软雅黑" panose="020B0503020204020204" pitchFamily="34" charset="-122"/>
              </a:rPr>
              <a:t>步骤四： 在适当的时机关闭 Socket 连接</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3565"/>
          </a:xfrm>
          <a:prstGeom prst="rect">
            <a:avLst/>
          </a:prstGeom>
          <a:noFill/>
        </p:spPr>
        <p:txBody>
          <a:bodyPr wrap="square" rtlCol="0">
            <a:spAutoFit/>
          </a:bodyPr>
          <a:lstStyle/>
          <a:p>
            <a:pPr algn="ctr"/>
            <a:r>
              <a:rPr lang="en-US" sz="3200" b="1" dirty="0">
                <a:solidFill>
                  <a:schemeClr val="bg1"/>
                </a:solidFill>
                <a:latin typeface="微软雅黑" panose="020B0503020204020204" pitchFamily="34" charset="-122"/>
                <a:ea typeface="微软雅黑" panose="020B0503020204020204" pitchFamily="34" charset="-122"/>
                <a:cs typeface="+mn-ea"/>
                <a:sym typeface="+mn-lt"/>
              </a:rPr>
              <a:t>2.1.2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网络通信</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4" name="文本框 3"/>
          <p:cNvSpPr txBox="1"/>
          <p:nvPr/>
        </p:nvSpPr>
        <p:spPr>
          <a:xfrm>
            <a:off x="590550" y="1811020"/>
            <a:ext cx="10339705" cy="2861310"/>
          </a:xfrm>
          <a:prstGeom prst="rect">
            <a:avLst/>
          </a:prstGeom>
          <a:noFill/>
        </p:spPr>
        <p:txBody>
          <a:bodyPr wrap="square" rtlCol="0">
            <a:spAutoFit/>
          </a:bodyPr>
          <a:lstStyle/>
          <a:p>
            <a:pPr algn="l"/>
            <a:r>
              <a:rPr dirty="0">
                <a:solidFill>
                  <a:schemeClr val="bg2">
                    <a:lumMod val="25000"/>
                  </a:schemeClr>
                </a:solidFill>
                <a:latin typeface="微软雅黑" panose="020B0503020204020204" pitchFamily="34" charset="-122"/>
                <a:ea typeface="微软雅黑" panose="020B0503020204020204" pitchFamily="34" charset="-122"/>
              </a:rPr>
              <a:t>2.Client 客户端</a:t>
            </a:r>
          </a:p>
          <a:p>
            <a:pPr algn="l"/>
            <a:r>
              <a:rPr dirty="0">
                <a:solidFill>
                  <a:schemeClr val="bg2">
                    <a:lumMod val="25000"/>
                  </a:schemeClr>
                </a:solidFill>
                <a:latin typeface="微软雅黑" panose="020B0503020204020204" pitchFamily="34" charset="-122"/>
                <a:ea typeface="微软雅黑" panose="020B0503020204020204" pitchFamily="34" charset="-122"/>
              </a:rPr>
              <a:t>步骤一：初始化 Socket 对象</a:t>
            </a:r>
          </a:p>
          <a:p>
            <a:pPr algn="l"/>
            <a:r>
              <a:rPr dirty="0">
                <a:solidFill>
                  <a:schemeClr val="bg2">
                    <a:lumMod val="25000"/>
                  </a:schemeClr>
                </a:solidFill>
                <a:latin typeface="微软雅黑" panose="020B0503020204020204" pitchFamily="34" charset="-122"/>
                <a:ea typeface="微软雅黑" panose="020B0503020204020204" pitchFamily="34" charset="-122"/>
              </a:rPr>
              <a:t>客户端一般选择在一个新的线程中，初始化一个 Socket 对象，初始化是需要设置 IP 和端口号，以帮助低层网络路由找到相应的服务端进程。</a:t>
            </a:r>
          </a:p>
          <a:p>
            <a:pPr algn="l"/>
            <a:r>
              <a:rPr dirty="0">
                <a:solidFill>
                  <a:schemeClr val="bg2">
                    <a:lumMod val="25000"/>
                  </a:schemeClr>
                </a:solidFill>
                <a:latin typeface="微软雅黑" panose="020B0503020204020204" pitchFamily="34" charset="-122"/>
                <a:ea typeface="微软雅黑" panose="020B0503020204020204" pitchFamily="34" charset="-122"/>
              </a:rPr>
              <a:t>步骤二：获取与 Server 端通信的引用</a:t>
            </a:r>
          </a:p>
          <a:p>
            <a:pPr algn="l"/>
            <a:r>
              <a:rPr dirty="0">
                <a:solidFill>
                  <a:schemeClr val="bg2">
                    <a:lumMod val="25000"/>
                  </a:schemeClr>
                </a:solidFill>
                <a:latin typeface="微软雅黑" panose="020B0503020204020204" pitchFamily="34" charset="-122"/>
                <a:ea typeface="微软雅黑" panose="020B0503020204020204" pitchFamily="34" charset="-122"/>
              </a:rPr>
              <a:t>此步和 Server 端建立连接后的步骤类似：根据步骤一中获取的 Socket 对象，进行封装，得到相应的输入、输出流对象，这些输入、输出流对象就是和 Server 端进行通信的引用。</a:t>
            </a:r>
          </a:p>
          <a:p>
            <a:pPr algn="l"/>
            <a:r>
              <a:rPr dirty="0">
                <a:solidFill>
                  <a:schemeClr val="bg2">
                    <a:lumMod val="25000"/>
                  </a:schemeClr>
                </a:solidFill>
                <a:latin typeface="微软雅黑" panose="020B0503020204020204" pitchFamily="34" charset="-122"/>
                <a:ea typeface="微软雅黑" panose="020B0503020204020204" pitchFamily="34" charset="-122"/>
              </a:rPr>
              <a:t>步骤三：通过步骤二中得到的引用，循环的读取（在新线程中） Server 端发送过来的消息，并做相应的处理</a:t>
            </a:r>
          </a:p>
          <a:p>
            <a:pPr algn="l"/>
            <a:r>
              <a:rPr dirty="0">
                <a:solidFill>
                  <a:schemeClr val="bg2">
                    <a:lumMod val="25000"/>
                  </a:schemeClr>
                </a:solidFill>
                <a:latin typeface="微软雅黑" panose="020B0503020204020204" pitchFamily="34" charset="-122"/>
                <a:ea typeface="微软雅黑" panose="020B0503020204020204" pitchFamily="34" charset="-122"/>
              </a:rPr>
              <a:t>步骤四：在合适的时机关闭与 Server 端的 Socket 连接</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361134" y="1193002"/>
            <a:ext cx="5469732" cy="583565"/>
          </a:xfrm>
          <a:prstGeom prst="rect">
            <a:avLst/>
          </a:prstGeom>
          <a:noFill/>
        </p:spPr>
        <p:txBody>
          <a:bodyPr wrap="square" rtlCol="0">
            <a:spAutoFit/>
          </a:bodyPr>
          <a:lstStyle/>
          <a:p>
            <a:pPr algn="ctr"/>
            <a:r>
              <a:rPr lang="en-US" sz="3200" b="1" dirty="0">
                <a:solidFill>
                  <a:schemeClr val="bg1"/>
                </a:solidFill>
                <a:latin typeface="微软雅黑" panose="020B0503020204020204" pitchFamily="34" charset="-122"/>
                <a:ea typeface="微软雅黑" panose="020B0503020204020204" pitchFamily="34" charset="-122"/>
                <a:cs typeface="+mn-ea"/>
                <a:sym typeface="+mn-lt"/>
              </a:rPr>
              <a:t>2.1.2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网络通信</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4" name="文本框 3"/>
          <p:cNvSpPr txBox="1"/>
          <p:nvPr/>
        </p:nvSpPr>
        <p:spPr>
          <a:xfrm>
            <a:off x="590550" y="1811020"/>
            <a:ext cx="10339705" cy="4093428"/>
          </a:xfrm>
          <a:prstGeom prst="rect">
            <a:avLst/>
          </a:prstGeom>
          <a:noFill/>
        </p:spPr>
        <p:txBody>
          <a:bodyPr wrap="square" rtlCol="0">
            <a:spAutoFit/>
          </a:bodyPr>
          <a:lstStyle/>
          <a:p>
            <a:pPr algn="l"/>
            <a:r>
              <a:rPr sz="2000" dirty="0">
                <a:solidFill>
                  <a:schemeClr val="bg2">
                    <a:lumMod val="25000"/>
                  </a:schemeClr>
                </a:solidFill>
                <a:latin typeface="微软雅黑" panose="020B0503020204020204" pitchFamily="34" charset="-122"/>
                <a:ea typeface="微软雅黑" panose="020B0503020204020204" pitchFamily="34" charset="-122"/>
              </a:rPr>
              <a:t>3.加密</a:t>
            </a:r>
          </a:p>
          <a:p>
            <a:pPr algn="l"/>
            <a:r>
              <a:rPr sz="2000" b="1" dirty="0">
                <a:solidFill>
                  <a:schemeClr val="bg2">
                    <a:lumMod val="25000"/>
                  </a:schemeClr>
                </a:solidFill>
                <a:latin typeface="微软雅黑" panose="020B0503020204020204" pitchFamily="34" charset="-122"/>
                <a:ea typeface="微软雅黑" panose="020B0503020204020204" pitchFamily="34" charset="-122"/>
              </a:rPr>
              <a:t>1）客户端A</a:t>
            </a:r>
            <a:endParaRPr sz="2000" dirty="0">
              <a:solidFill>
                <a:schemeClr val="bg2">
                  <a:lumMod val="25000"/>
                </a:schemeClr>
              </a:solidFill>
              <a:latin typeface="微软雅黑" panose="020B0503020204020204" pitchFamily="34" charset="-122"/>
              <a:ea typeface="微软雅黑" panose="020B0503020204020204" pitchFamily="34" charset="-122"/>
            </a:endParaRPr>
          </a:p>
          <a:p>
            <a:pPr algn="l"/>
            <a:r>
              <a:rPr sz="2000" dirty="0" err="1">
                <a:solidFill>
                  <a:schemeClr val="bg2">
                    <a:lumMod val="25000"/>
                  </a:schemeClr>
                </a:solidFill>
                <a:latin typeface="微软雅黑" panose="020B0503020204020204" pitchFamily="34" charset="-122"/>
                <a:ea typeface="微软雅黑" panose="020B0503020204020204" pitchFamily="34" charset="-122"/>
              </a:rPr>
              <a:t>客户端</a:t>
            </a:r>
            <a:r>
              <a:rPr lang="en-US" sz="2000" dirty="0" err="1">
                <a:solidFill>
                  <a:schemeClr val="bg2">
                    <a:lumMod val="25000"/>
                  </a:schemeClr>
                </a:solidFill>
                <a:latin typeface="微软雅黑" panose="020B0503020204020204" pitchFamily="34" charset="-122"/>
                <a:ea typeface="微软雅黑" panose="020B0503020204020204" pitchFamily="34" charset="-122"/>
              </a:rPr>
              <a:t>A</a:t>
            </a:r>
            <a:r>
              <a:rPr sz="2000" dirty="0" err="1">
                <a:solidFill>
                  <a:schemeClr val="bg2">
                    <a:lumMod val="25000"/>
                  </a:schemeClr>
                </a:solidFill>
                <a:latin typeface="微软雅黑" panose="020B0503020204020204" pitchFamily="34" charset="-122"/>
                <a:ea typeface="微软雅黑" panose="020B0503020204020204" pitchFamily="34" charset="-122"/>
              </a:rPr>
              <a:t>加密过程</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主要</a:t>
            </a:r>
            <a:r>
              <a:rPr sz="2000" dirty="0" err="1">
                <a:solidFill>
                  <a:schemeClr val="bg2">
                    <a:lumMod val="25000"/>
                  </a:schemeClr>
                </a:solidFill>
                <a:latin typeface="微软雅黑" panose="020B0503020204020204" pitchFamily="34" charset="-122"/>
                <a:ea typeface="微软雅黑" panose="020B0503020204020204" pitchFamily="34" charset="-122"/>
              </a:rPr>
              <a:t>分为以下</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两</a:t>
            </a:r>
            <a:r>
              <a:rPr sz="2000" dirty="0" err="1">
                <a:solidFill>
                  <a:schemeClr val="bg2">
                    <a:lumMod val="25000"/>
                  </a:schemeClr>
                </a:solidFill>
                <a:latin typeface="微软雅黑" panose="020B0503020204020204" pitchFamily="34" charset="-122"/>
                <a:ea typeface="微软雅黑" panose="020B0503020204020204" pitchFamily="34" charset="-122"/>
              </a:rPr>
              <a:t>个步骤</a:t>
            </a:r>
            <a:r>
              <a:rPr sz="2000" dirty="0">
                <a:solidFill>
                  <a:schemeClr val="bg2">
                    <a:lumMod val="25000"/>
                  </a:schemeClr>
                </a:solidFill>
                <a:latin typeface="微软雅黑" panose="020B0503020204020204" pitchFamily="34" charset="-122"/>
                <a:ea typeface="微软雅黑" panose="020B0503020204020204" pitchFamily="34" charset="-122"/>
              </a:rPr>
              <a:t>：</a:t>
            </a:r>
          </a:p>
          <a:p>
            <a:pPr algn="l"/>
            <a:r>
              <a:rPr sz="20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设备认证时</a:t>
            </a:r>
            <a:r>
              <a:rPr sz="2000" dirty="0" err="1">
                <a:solidFill>
                  <a:schemeClr val="bg2">
                    <a:lumMod val="25000"/>
                  </a:schemeClr>
                </a:solidFill>
                <a:latin typeface="微软雅黑" panose="020B0503020204020204" pitchFamily="34" charset="-122"/>
                <a:ea typeface="微软雅黑" panose="020B0503020204020204" pitchFamily="34" charset="-122"/>
              </a:rPr>
              <a:t>客户端</a:t>
            </a:r>
            <a:r>
              <a:rPr lang="en-US" sz="2000" dirty="0" err="1">
                <a:solidFill>
                  <a:schemeClr val="bg2">
                    <a:lumMod val="25000"/>
                  </a:schemeClr>
                </a:solidFill>
                <a:latin typeface="微软雅黑" panose="020B0503020204020204" pitchFamily="34" charset="-122"/>
                <a:ea typeface="微软雅黑" panose="020B0503020204020204" pitchFamily="34" charset="-122"/>
              </a:rPr>
              <a:t>A</a:t>
            </a:r>
            <a:r>
              <a:rPr sz="2000" dirty="0" err="1">
                <a:solidFill>
                  <a:schemeClr val="bg2">
                    <a:lumMod val="25000"/>
                  </a:schemeClr>
                </a:solidFill>
                <a:latin typeface="微软雅黑" panose="020B0503020204020204" pitchFamily="34" charset="-122"/>
                <a:ea typeface="微软雅黑" panose="020B0503020204020204" pitchFamily="34" charset="-122"/>
              </a:rPr>
              <a:t>随机产生AES的密钥</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并通过</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RSA</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加密后发给对方</a:t>
            </a:r>
            <a:r>
              <a:rPr sz="2000" dirty="0">
                <a:solidFill>
                  <a:schemeClr val="bg2">
                    <a:lumMod val="25000"/>
                  </a:schemeClr>
                </a:solidFill>
                <a:latin typeface="微软雅黑" panose="020B0503020204020204" pitchFamily="34" charset="-122"/>
                <a:ea typeface="微软雅黑" panose="020B0503020204020204" pitchFamily="34" charset="-122"/>
              </a:rPr>
              <a:t>；</a:t>
            </a:r>
          </a:p>
          <a:p>
            <a:pPr algn="l"/>
            <a:r>
              <a:rPr sz="2000" dirty="0">
                <a:solidFill>
                  <a:schemeClr val="bg2">
                    <a:lumMod val="25000"/>
                  </a:schemeClr>
                </a:solidFill>
                <a:latin typeface="微软雅黑" panose="020B0503020204020204" pitchFamily="34" charset="-122"/>
                <a:ea typeface="微软雅黑" panose="020B0503020204020204" pitchFamily="34" charset="-122"/>
              </a:rPr>
              <a:t>2.对身份证信息（重要信息）进行AES加密</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后发送</a:t>
            </a:r>
            <a:r>
              <a:rPr sz="2000" dirty="0">
                <a:solidFill>
                  <a:schemeClr val="bg2">
                    <a:lumMod val="25000"/>
                  </a:schemeClr>
                </a:solidFill>
                <a:latin typeface="微软雅黑" panose="020B0503020204020204" pitchFamily="34" charset="-122"/>
                <a:ea typeface="微软雅黑" panose="020B0503020204020204" pitchFamily="34" charset="-122"/>
              </a:rPr>
              <a:t>；</a:t>
            </a:r>
          </a:p>
          <a:p>
            <a:pPr algn="l"/>
            <a:r>
              <a:rPr sz="2000" b="1" dirty="0">
                <a:solidFill>
                  <a:schemeClr val="bg2">
                    <a:lumMod val="25000"/>
                  </a:schemeClr>
                </a:solidFill>
                <a:latin typeface="微软雅黑" panose="020B0503020204020204" pitchFamily="34" charset="-122"/>
                <a:ea typeface="微软雅黑" panose="020B0503020204020204" pitchFamily="34" charset="-122"/>
              </a:rPr>
              <a:t>2）客户端B</a:t>
            </a:r>
          </a:p>
          <a:p>
            <a:pPr algn="l"/>
            <a:r>
              <a:rPr lang="zh-CN" altLang="en-US" sz="2000" dirty="0">
                <a:solidFill>
                  <a:schemeClr val="bg2">
                    <a:lumMod val="25000"/>
                  </a:schemeClr>
                </a:solidFill>
                <a:latin typeface="微软雅黑" panose="020B0503020204020204" pitchFamily="34" charset="-122"/>
                <a:ea typeface="微软雅黑" panose="020B0503020204020204" pitchFamily="34" charset="-122"/>
              </a:rPr>
              <a:t>客户</a:t>
            </a:r>
            <a:r>
              <a:rPr sz="2000" dirty="0" err="1">
                <a:solidFill>
                  <a:schemeClr val="bg2">
                    <a:lumMod val="25000"/>
                  </a:schemeClr>
                </a:solidFill>
                <a:latin typeface="微软雅黑" panose="020B0503020204020204" pitchFamily="34" charset="-122"/>
                <a:ea typeface="微软雅黑" panose="020B0503020204020204" pitchFamily="34" charset="-122"/>
              </a:rPr>
              <a:t>端</a:t>
            </a:r>
            <a:r>
              <a:rPr lang="en-US" sz="2000" dirty="0" err="1">
                <a:solidFill>
                  <a:schemeClr val="bg2">
                    <a:lumMod val="25000"/>
                  </a:schemeClr>
                </a:solidFill>
                <a:latin typeface="微软雅黑" panose="020B0503020204020204" pitchFamily="34" charset="-122"/>
                <a:ea typeface="微软雅黑" panose="020B0503020204020204" pitchFamily="34" charset="-122"/>
              </a:rPr>
              <a:t>B</a:t>
            </a:r>
            <a:r>
              <a:rPr sz="2000" dirty="0" err="1">
                <a:solidFill>
                  <a:schemeClr val="bg2">
                    <a:lumMod val="25000"/>
                  </a:schemeClr>
                </a:solidFill>
                <a:latin typeface="微软雅黑" panose="020B0503020204020204" pitchFamily="34" charset="-122"/>
                <a:ea typeface="微软雅黑" panose="020B0503020204020204" pitchFamily="34" charset="-122"/>
              </a:rPr>
              <a:t>解密过程</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主要</a:t>
            </a:r>
            <a:r>
              <a:rPr sz="2000" dirty="0" err="1">
                <a:solidFill>
                  <a:schemeClr val="bg2">
                    <a:lumMod val="25000"/>
                  </a:schemeClr>
                </a:solidFill>
                <a:latin typeface="微软雅黑" panose="020B0503020204020204" pitchFamily="34" charset="-122"/>
                <a:ea typeface="微软雅黑" panose="020B0503020204020204" pitchFamily="34" charset="-122"/>
              </a:rPr>
              <a:t>分为以下两个步骤</a:t>
            </a:r>
            <a:r>
              <a:rPr sz="2000" dirty="0">
                <a:solidFill>
                  <a:schemeClr val="bg2">
                    <a:lumMod val="25000"/>
                  </a:schemeClr>
                </a:solidFill>
                <a:latin typeface="微软雅黑" panose="020B0503020204020204" pitchFamily="34" charset="-122"/>
                <a:ea typeface="微软雅黑" panose="020B0503020204020204" pitchFamily="34" charset="-122"/>
              </a:rPr>
              <a:t>：</a:t>
            </a:r>
          </a:p>
          <a:p>
            <a:pPr algn="l"/>
            <a:r>
              <a:rPr sz="20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设备认证时收到加密后的</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密钥进行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RSA</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解密，拿到</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的密钥；</a:t>
            </a:r>
          </a:p>
          <a:p>
            <a:pPr algn="l"/>
            <a:r>
              <a:rPr lang="en-US" altLang="zh-CN" sz="20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对收到的加密后的重要信息进行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解密，拿到原始内容。</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algn="l"/>
            <a:r>
              <a:rPr lang="en-US" altLang="zh-CN" sz="20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这样在设备认证的过程中，即使加密后的</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密钥被别人截取，对其也无济于事，因为他并不知道</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RSA</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的私钥，无法解密得到原本的</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密钥，就无法解密用</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加密后的重要信息。而传输时发送的只有</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AES</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加密后的信息，不用担心被截取。从而可以安全高效地进行信息传输</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4" name="文本框 3"/>
          <p:cNvSpPr txBox="1"/>
          <p:nvPr/>
        </p:nvSpPr>
        <p:spPr>
          <a:xfrm>
            <a:off x="590550" y="1811020"/>
            <a:ext cx="10339705" cy="1630045"/>
          </a:xfrm>
          <a:prstGeom prst="rect">
            <a:avLst/>
          </a:prstGeom>
          <a:noFill/>
        </p:spPr>
        <p:txBody>
          <a:bodyPr wrap="square" rtlCol="0">
            <a:spAutoFit/>
          </a:bodyPr>
          <a:lstStyle/>
          <a:p>
            <a:r>
              <a:rPr sz="2000" dirty="0">
                <a:solidFill>
                  <a:schemeClr val="bg2">
                    <a:lumMod val="25000"/>
                  </a:schemeClr>
                </a:solidFill>
                <a:latin typeface="微软雅黑" panose="020B0503020204020204" pitchFamily="34" charset="-122"/>
                <a:ea typeface="微软雅黑" panose="020B0503020204020204" pitchFamily="34" charset="-122"/>
              </a:rPr>
              <a:t>1.原理</a:t>
            </a:r>
          </a:p>
          <a:p>
            <a:r>
              <a:rPr sz="2000" dirty="0">
                <a:solidFill>
                  <a:schemeClr val="bg2">
                    <a:lumMod val="25000"/>
                  </a:schemeClr>
                </a:solidFill>
                <a:latin typeface="微软雅黑" panose="020B0503020204020204" pitchFamily="34" charset="-122"/>
                <a:ea typeface="微软雅黑" panose="020B0503020204020204" pitchFamily="34" charset="-122"/>
              </a:rPr>
              <a:t> 主要是将之前加速度传感器采集到的数据进行处理，通过时间轴上的一系列加速度序列计算出该段时间的位移量。</a:t>
            </a:r>
          </a:p>
          <a:p>
            <a:r>
              <a:rPr sz="2000" dirty="0">
                <a:solidFill>
                  <a:schemeClr val="bg2">
                    <a:lumMod val="25000"/>
                  </a:schemeClr>
                </a:solidFill>
                <a:latin typeface="微软雅黑" panose="020B0503020204020204" pitchFamily="34" charset="-122"/>
                <a:ea typeface="微软雅黑" panose="020B0503020204020204" pitchFamily="34" charset="-122"/>
              </a:rPr>
              <a:t> 通过加速度传感器测量空间位移，根据牛顿第二定理，基于加速度测量值，可以得到速度和距离.</a:t>
            </a:r>
          </a:p>
        </p:txBody>
      </p:sp>
      <p:sp>
        <p:nvSpPr>
          <p:cNvPr id="100" name="文本框 99"/>
          <p:cNvSpPr txBox="1"/>
          <p:nvPr/>
        </p:nvSpPr>
        <p:spPr>
          <a:xfrm>
            <a:off x="4265798" y="1193303"/>
            <a:ext cx="3660404" cy="584775"/>
          </a:xfrm>
          <a:prstGeom prst="rect">
            <a:avLst/>
          </a:prstGeom>
          <a:noFill/>
          <a:ln w="9525">
            <a:noFill/>
          </a:ln>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2.1.3</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位移向量计算</a:t>
            </a:r>
          </a:p>
        </p:txBody>
      </p:sp>
      <p:pic>
        <p:nvPicPr>
          <p:cNvPr id="12" name="Picture"/>
          <p:cNvPicPr>
            <a:picLocks noChangeAspect="1" noChangeArrowheads="1"/>
          </p:cNvPicPr>
          <p:nvPr/>
        </p:nvPicPr>
        <p:blipFill>
          <a:blip r:embed="rId4"/>
          <a:stretch>
            <a:fillRect/>
          </a:stretch>
        </p:blipFill>
        <p:spPr>
          <a:xfrm>
            <a:off x="590550" y="3441065"/>
            <a:ext cx="3327400" cy="1155700"/>
          </a:xfrm>
          <a:prstGeom prst="rect">
            <a:avLst/>
          </a:prstGeom>
          <a:noFill/>
          <a:ln w="9525">
            <a:noFill/>
          </a:ln>
        </p:spPr>
      </p:pic>
      <p:sp>
        <p:nvSpPr>
          <p:cNvPr id="3" name="文本框 2"/>
          <p:cNvSpPr txBox="1"/>
          <p:nvPr/>
        </p:nvSpPr>
        <p:spPr>
          <a:xfrm>
            <a:off x="3917950" y="3441065"/>
            <a:ext cx="7466965" cy="1630045"/>
          </a:xfrm>
          <a:prstGeom prst="rect">
            <a:avLst/>
          </a:prstGeom>
          <a:noFill/>
          <a:ln w="9525">
            <a:noFill/>
          </a:ln>
        </p:spPr>
        <p:txBody>
          <a:bodyPr wrap="square">
            <a:spAutoFit/>
          </a:bodyPr>
          <a:lstStyle/>
          <a:p>
            <a:pPr indent="0"/>
            <a:r>
              <a:rPr lang="zh-CN" sz="2000" b="0">
                <a:ea typeface="宋体" panose="02010600030101010101" pitchFamily="2" charset="-122"/>
              </a:rPr>
              <a:t>通过以上的数值积分我们就可以在确定初速度和初始位移的情况下计算得到一定时间内从初始位移到终点位移的位移大小。</a:t>
            </a:r>
            <a:r>
              <a:rPr lang="en-US" sz="2000" b="0">
                <a:latin typeface="Times New Roman" panose="02020603050405020304" charset="0"/>
                <a:ea typeface="宋体" panose="02010600030101010101" pitchFamily="2" charset="-122"/>
              </a:rPr>
              <a:t> </a:t>
            </a:r>
            <a:r>
              <a:rPr lang="zh-CN" sz="2000" b="0">
                <a:ea typeface="宋体" panose="02010600030101010101" pitchFamily="2" charset="-122"/>
              </a:rPr>
              <a:t>对于这个积分函数的计算，我们是通过矩阵积分进行近似计算的。釆用两点之间的中间值乘上他们的时间间隔，得到的矩形面积近似等于函数自身的面枳</a:t>
            </a:r>
            <a:r>
              <a:rPr lang="en-US" sz="2000" b="0">
                <a:latin typeface="Times New Roman" panose="02020603050405020304" charset="0"/>
                <a:ea typeface="宋体" panose="02010600030101010101" pitchFamily="2" charset="-122"/>
              </a:rPr>
              <a:t>.</a:t>
            </a:r>
            <a:endParaRPr lang="zh-CN" altLang="en-US" sz="20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100" name="文本框 99"/>
          <p:cNvSpPr txBox="1"/>
          <p:nvPr/>
        </p:nvSpPr>
        <p:spPr>
          <a:xfrm>
            <a:off x="4263000" y="1182974"/>
            <a:ext cx="3666000" cy="583565"/>
          </a:xfrm>
          <a:prstGeom prst="rect">
            <a:avLst/>
          </a:prstGeom>
          <a:noFill/>
          <a:ln w="9525">
            <a:noFill/>
          </a:ln>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2.1.3</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位移向量计算</a:t>
            </a:r>
          </a:p>
        </p:txBody>
      </p:sp>
      <p:sp>
        <p:nvSpPr>
          <p:cNvPr id="3" name="文本框 2"/>
          <p:cNvSpPr txBox="1"/>
          <p:nvPr/>
        </p:nvSpPr>
        <p:spPr>
          <a:xfrm>
            <a:off x="1041082" y="3859530"/>
            <a:ext cx="9766935" cy="2306955"/>
          </a:xfrm>
          <a:prstGeom prst="rect">
            <a:avLst/>
          </a:prstGeom>
          <a:noFill/>
          <a:ln w="9525">
            <a:noFill/>
          </a:ln>
        </p:spPr>
        <p:txBody>
          <a:bodyPr wrap="square">
            <a:spAutoFit/>
          </a:bodyPr>
          <a:lstStyle/>
          <a:p>
            <a:pPr indent="0"/>
            <a:r>
              <a:rPr sz="2400" b="0" dirty="0">
                <a:ea typeface="宋体" panose="02010600030101010101" pitchFamily="2" charset="-122"/>
              </a:rPr>
              <a:t> 从上图可以看出,我们通过这两个图的对比，当我们划分区间的值愈来愈大的时候，右边的图形将无限接近于左边。当n趋近无穷的时候，左边的图形和右边的图形完全相等。所以我们也可以通过求取右边图形的面积来近似求取左边图形的面积，这就是矩阵积分法的原理。</a:t>
            </a:r>
          </a:p>
          <a:p>
            <a:pPr indent="0"/>
            <a:r>
              <a:rPr sz="2400" b="0" dirty="0">
                <a:ea typeface="宋体" panose="02010600030101010101" pitchFamily="2" charset="-122"/>
              </a:rPr>
              <a:t> </a:t>
            </a:r>
            <a:r>
              <a:rPr sz="2400" b="0" dirty="0" err="1">
                <a:ea typeface="宋体" panose="02010600030101010101" pitchFamily="2" charset="-122"/>
              </a:rPr>
              <a:t>在手机中我们加速度传感器的采样频率非常高，一般的手机都有上千的采样频率。这这足够高的采样频率下，我们的积分会有较好的近似度</a:t>
            </a:r>
            <a:r>
              <a:rPr sz="2400" b="0" dirty="0">
                <a:ea typeface="宋体" panose="02010600030101010101" pitchFamily="2" charset="-122"/>
              </a:rPr>
              <a:t>。</a:t>
            </a:r>
          </a:p>
        </p:txBody>
      </p:sp>
      <p:pic>
        <p:nvPicPr>
          <p:cNvPr id="13" name="Picture"/>
          <p:cNvPicPr>
            <a:picLocks noChangeAspect="1" noChangeArrowheads="1"/>
          </p:cNvPicPr>
          <p:nvPr/>
        </p:nvPicPr>
        <p:blipFill>
          <a:blip r:embed="rId4"/>
          <a:stretch>
            <a:fillRect/>
          </a:stretch>
        </p:blipFill>
        <p:spPr>
          <a:xfrm>
            <a:off x="1183075" y="1938153"/>
            <a:ext cx="5334000" cy="1921510"/>
          </a:xfrm>
          <a:prstGeom prst="rect">
            <a:avLst/>
          </a:prstGeom>
          <a:noFill/>
          <a:ln w="9525">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100" name="文本框 99"/>
          <p:cNvSpPr txBox="1"/>
          <p:nvPr/>
        </p:nvSpPr>
        <p:spPr>
          <a:xfrm>
            <a:off x="4676764" y="1226245"/>
            <a:ext cx="2838471" cy="584775"/>
          </a:xfrm>
          <a:prstGeom prst="rect">
            <a:avLst/>
          </a:prstGeom>
          <a:noFill/>
          <a:ln w="9525">
            <a:noFill/>
          </a:ln>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2.1.4</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计步算法</a:t>
            </a:r>
            <a:endParaRPr lang="zh-CN" sz="3200" b="1" dirty="0">
              <a:ea typeface="宋体" panose="02010600030101010101" pitchFamily="2" charset="-122"/>
            </a:endParaRPr>
          </a:p>
        </p:txBody>
      </p:sp>
      <p:sp>
        <p:nvSpPr>
          <p:cNvPr id="3" name="文本框 2"/>
          <p:cNvSpPr txBox="1"/>
          <p:nvPr/>
        </p:nvSpPr>
        <p:spPr>
          <a:xfrm>
            <a:off x="590550" y="1811020"/>
            <a:ext cx="10915015" cy="1938020"/>
          </a:xfrm>
          <a:prstGeom prst="rect">
            <a:avLst/>
          </a:prstGeom>
          <a:noFill/>
          <a:ln w="9525">
            <a:noFill/>
          </a:ln>
        </p:spPr>
        <p:txBody>
          <a:bodyPr wrap="square">
            <a:spAutoFit/>
          </a:bodyPr>
          <a:lstStyle/>
          <a:p>
            <a:pPr indent="0"/>
            <a:r>
              <a:rPr sz="2400" b="1" dirty="0">
                <a:ea typeface="宋体" panose="02010600030101010101" pitchFamily="2" charset="-122"/>
              </a:rPr>
              <a:t>1.</a:t>
            </a:r>
            <a:r>
              <a:rPr lang="en-US" sz="2400" b="1" dirty="0">
                <a:ea typeface="宋体" panose="02010600030101010101" pitchFamily="2" charset="-122"/>
              </a:rPr>
              <a:t> </a:t>
            </a:r>
            <a:r>
              <a:rPr sz="2400" b="1" dirty="0" err="1">
                <a:ea typeface="宋体" panose="02010600030101010101" pitchFamily="2" charset="-122"/>
              </a:rPr>
              <a:t>先要摸清模型的特征</a:t>
            </a:r>
            <a:endParaRPr sz="2400" b="1" dirty="0">
              <a:ea typeface="宋体" panose="02010600030101010101" pitchFamily="2" charset="-122"/>
            </a:endParaRPr>
          </a:p>
          <a:p>
            <a:pPr indent="0"/>
            <a:r>
              <a:rPr sz="2400" b="0" dirty="0">
                <a:ea typeface="宋体" panose="02010600030101010101" pitchFamily="2" charset="-122"/>
              </a:rPr>
              <a:t> </a:t>
            </a:r>
            <a:r>
              <a:rPr lang="en-US" sz="2400" b="0" dirty="0">
                <a:ea typeface="宋体" panose="02010600030101010101" pitchFamily="2" charset="-122"/>
              </a:rPr>
              <a:t>      </a:t>
            </a:r>
            <a:r>
              <a:rPr sz="2400" b="1" dirty="0">
                <a:latin typeface="仿宋" panose="02010609060101010101" pitchFamily="49" charset="-122"/>
                <a:ea typeface="仿宋" panose="02010609060101010101" pitchFamily="49" charset="-122"/>
              </a:rPr>
              <a:t>目前，大部分设备都提供了可以检测各个方向的加速度传感器。以iOS设备为例，我们利用了其三轴加速度传感器（x，y，z轴代表方向如图）的特性来分析。分别用以检测人步行中三个方向的加速度变化。</a:t>
            </a:r>
          </a:p>
          <a:p>
            <a:pPr indent="0"/>
            <a:r>
              <a:rPr sz="2400" b="0" dirty="0">
                <a:ea typeface="宋体" panose="02010600030101010101" pitchFamily="2" charset="-122"/>
              </a:rPr>
              <a:t> </a:t>
            </a:r>
          </a:p>
        </p:txBody>
      </p:sp>
      <p:pic>
        <p:nvPicPr>
          <p:cNvPr id="14" name="Picture"/>
          <p:cNvPicPr>
            <a:picLocks noChangeAspect="1" noChangeArrowheads="1"/>
          </p:cNvPicPr>
          <p:nvPr/>
        </p:nvPicPr>
        <p:blipFill>
          <a:blip r:embed="rId4"/>
          <a:stretch>
            <a:fillRect/>
          </a:stretch>
        </p:blipFill>
        <p:spPr>
          <a:xfrm>
            <a:off x="7772400" y="3106420"/>
            <a:ext cx="4415155" cy="3654425"/>
          </a:xfrm>
          <a:prstGeom prst="rect">
            <a:avLst/>
          </a:prstGeom>
          <a:noFill/>
          <a:ln w="9525">
            <a:noFill/>
          </a:ln>
        </p:spPr>
      </p:pic>
      <p:sp>
        <p:nvSpPr>
          <p:cNvPr id="4" name="文本框 3"/>
          <p:cNvSpPr txBox="1"/>
          <p:nvPr/>
        </p:nvSpPr>
        <p:spPr>
          <a:xfrm>
            <a:off x="486410" y="3327400"/>
            <a:ext cx="7285355" cy="3169285"/>
          </a:xfrm>
          <a:prstGeom prst="rect">
            <a:avLst/>
          </a:prstGeom>
          <a:noFill/>
        </p:spPr>
        <p:txBody>
          <a:bodyPr wrap="square" rtlCol="0" anchor="t">
            <a:spAutoFit/>
          </a:bodyPr>
          <a:lstStyle/>
          <a:p>
            <a:pPr indent="0"/>
            <a:r>
              <a:rPr sz="2000">
                <a:ea typeface="宋体" panose="02010600030101010101" pitchFamily="2" charset="-122"/>
                <a:sym typeface="+mn-ea"/>
              </a:rPr>
              <a:t>用户在水平步行运动中，垂直和前进两个加速度会呈现周期性变化，如图所示。在步行收脚的动作中，由于重心向上单只脚触地，垂直方向加速度是呈正向增加的趋势，之后继续向前，重心下移两脚触底，加速度相反。水平加速度在收脚时减小，在迈步时增加。</a:t>
            </a:r>
            <a:endParaRPr sz="2000" b="0">
              <a:ea typeface="宋体" panose="02010600030101010101" pitchFamily="2" charset="-122"/>
            </a:endParaRPr>
          </a:p>
          <a:p>
            <a:pPr indent="0"/>
            <a:r>
              <a:rPr sz="2000">
                <a:ea typeface="宋体" panose="02010600030101010101" pitchFamily="2" charset="-122"/>
                <a:sym typeface="+mn-ea"/>
              </a:rPr>
              <a:t> 反映到图表中，可以看到，在步行运动中，垂直和前进产生的加速度与时间大致为一个正弦曲线，而且在某点有一个峰值。其中，垂直方向的加速度变化最大，通过对轨迹的峰值进行监测计算和加速度阀值决策，即可实时计算用户运动的步数，还可依此进一步估算用户步行距离。</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100" name="文本框 99"/>
          <p:cNvSpPr txBox="1"/>
          <p:nvPr/>
        </p:nvSpPr>
        <p:spPr>
          <a:xfrm>
            <a:off x="4671627" y="1187387"/>
            <a:ext cx="2848746" cy="583565"/>
          </a:xfrm>
          <a:prstGeom prst="rect">
            <a:avLst/>
          </a:prstGeom>
          <a:noFill/>
          <a:ln w="9525">
            <a:noFill/>
          </a:ln>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2.1.4</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计步算法</a:t>
            </a:r>
            <a:endParaRPr lang="zh-CN" altLang="zh-CN" sz="3200" b="1" dirty="0">
              <a:ea typeface="宋体" panose="02010600030101010101" pitchFamily="2" charset="-122"/>
            </a:endParaRPr>
          </a:p>
        </p:txBody>
      </p:sp>
      <p:sp>
        <p:nvSpPr>
          <p:cNvPr id="3" name="文本框 2"/>
          <p:cNvSpPr txBox="1"/>
          <p:nvPr/>
        </p:nvSpPr>
        <p:spPr>
          <a:xfrm>
            <a:off x="590550" y="1811020"/>
            <a:ext cx="10915015" cy="1568450"/>
          </a:xfrm>
          <a:prstGeom prst="rect">
            <a:avLst/>
          </a:prstGeom>
          <a:noFill/>
          <a:ln w="9525">
            <a:noFill/>
          </a:ln>
        </p:spPr>
        <p:txBody>
          <a:bodyPr wrap="square">
            <a:spAutoFit/>
          </a:bodyPr>
          <a:lstStyle/>
          <a:p>
            <a:pPr indent="0"/>
            <a:r>
              <a:rPr sz="2400" b="1">
                <a:ea typeface="宋体" panose="02010600030101010101" pitchFamily="2" charset="-122"/>
              </a:rPr>
              <a:t> 2.计步的合理算法</a:t>
            </a:r>
          </a:p>
          <a:p>
            <a:pPr indent="0"/>
            <a:r>
              <a:rPr sz="2400" b="1">
                <a:ea typeface="宋体" panose="02010600030101010101" pitchFamily="2" charset="-122"/>
              </a:rPr>
              <a:t>因为用户在运动中可能用手平持设备，或者将设备置于口袋中。所以，设备的放置方向不定。为此，通过计算三个加速度的矢量长度，我们可以获得一条步行运动的正弦曲线轨迹。</a:t>
            </a:r>
          </a:p>
        </p:txBody>
      </p:sp>
      <p:pic>
        <p:nvPicPr>
          <p:cNvPr id="14" name="Picture"/>
          <p:cNvPicPr>
            <a:picLocks noChangeAspect="1" noChangeArrowheads="1"/>
          </p:cNvPicPr>
          <p:nvPr/>
        </p:nvPicPr>
        <p:blipFill>
          <a:blip r:embed="rId4"/>
          <a:stretch>
            <a:fillRect/>
          </a:stretch>
        </p:blipFill>
        <p:spPr>
          <a:xfrm>
            <a:off x="7772400" y="3106420"/>
            <a:ext cx="4415155" cy="3654425"/>
          </a:xfrm>
          <a:prstGeom prst="rect">
            <a:avLst/>
          </a:prstGeom>
          <a:noFill/>
          <a:ln w="9525">
            <a:noFill/>
          </a:ln>
        </p:spPr>
      </p:pic>
      <p:sp>
        <p:nvSpPr>
          <p:cNvPr id="4" name="文本框 3"/>
          <p:cNvSpPr txBox="1"/>
          <p:nvPr/>
        </p:nvSpPr>
        <p:spPr>
          <a:xfrm>
            <a:off x="486410" y="3327400"/>
            <a:ext cx="7285355" cy="3169285"/>
          </a:xfrm>
          <a:prstGeom prst="rect">
            <a:avLst/>
          </a:prstGeom>
          <a:noFill/>
        </p:spPr>
        <p:txBody>
          <a:bodyPr wrap="square" rtlCol="0" anchor="t">
            <a:spAutoFit/>
          </a:bodyPr>
          <a:lstStyle/>
          <a:p>
            <a:pPr indent="0"/>
            <a:r>
              <a:rPr sz="2000">
                <a:ea typeface="宋体" panose="02010600030101010101" pitchFamily="2" charset="-122"/>
                <a:sym typeface="+mn-ea"/>
              </a:rPr>
              <a:t> 第二步是</a:t>
            </a:r>
            <a:r>
              <a:rPr sz="2000" b="1">
                <a:ea typeface="宋体" panose="02010600030101010101" pitchFamily="2" charset="-122"/>
                <a:sym typeface="+mn-ea"/>
              </a:rPr>
              <a:t>峰值检测</a:t>
            </a:r>
            <a:r>
              <a:rPr sz="2000">
                <a:ea typeface="宋体" panose="02010600030101010101" pitchFamily="2" charset="-122"/>
                <a:sym typeface="+mn-ea"/>
              </a:rPr>
              <a:t>，我们记录了上次矢量长度和运动方向，通过矢量长度的变化，可以判断目前加速度的方向，并和上一次保存的加速度方向进行比较。如果是相反的，即是刚过峰值状态，则进入计步逻辑进行计步，否则舍弃。通过对峰值的次数累加，可得到用户步行的步伐。</a:t>
            </a:r>
          </a:p>
          <a:p>
            <a:pPr indent="0"/>
            <a:r>
              <a:rPr sz="2000">
                <a:ea typeface="宋体" panose="02010600030101010101" pitchFamily="2" charset="-122"/>
                <a:sym typeface="+mn-ea"/>
              </a:rPr>
              <a:t> 最后，就是</a:t>
            </a:r>
            <a:r>
              <a:rPr sz="2000" b="1">
                <a:ea typeface="宋体" panose="02010600030101010101" pitchFamily="2" charset="-122"/>
                <a:sym typeface="+mn-ea"/>
              </a:rPr>
              <a:t>去干扰</a:t>
            </a:r>
            <a:r>
              <a:rPr sz="2000">
                <a:ea typeface="宋体" panose="02010600030101010101" pitchFamily="2" charset="-122"/>
                <a:sym typeface="+mn-ea"/>
              </a:rPr>
              <a:t>。手持设备会有一些低幅度和快速的抽动状态，或是我们俗称的手抖，或者某个恶作剧用户想通过短时快速反复摇动设备来模拟人走路，这些干扰数据如果不剔除，会影响记步的准确值，对于这种干扰，我们可以通过给检测加上阀值和步频判断来过滤。</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20287" y="3624614"/>
            <a:ext cx="4146740" cy="1090802"/>
          </a:xfrm>
          <a:prstGeom prst="rect">
            <a:avLst/>
          </a:prstGeom>
          <a:noFill/>
        </p:spPr>
        <p:txBody>
          <a:bodyPr wrap="square" rtlCol="0">
            <a:noAutofit/>
          </a:bodyPr>
          <a:lstStyle/>
          <a:p>
            <a:pPr>
              <a:lnSpc>
                <a:spcPct val="150000"/>
              </a:lnSpc>
            </a:pPr>
            <a:r>
              <a:rPr lang="zh-CN" altLang="en-US" sz="2000" b="1" dirty="0">
                <a:latin typeface="楷体" panose="02010609060101010101" pitchFamily="49" charset="-122"/>
                <a:ea typeface="楷体" panose="02010609060101010101" pitchFamily="49" charset="-122"/>
                <a:cs typeface="+mn-ea"/>
                <a:sym typeface="+mn-lt"/>
              </a:rPr>
              <a:t>移动设备</a:t>
            </a:r>
            <a:r>
              <a:rPr lang="en-US" altLang="zh-CN" sz="2000" b="1" dirty="0">
                <a:latin typeface="楷体" panose="02010609060101010101" pitchFamily="49" charset="-122"/>
                <a:ea typeface="楷体" panose="02010609060101010101" pitchFamily="49" charset="-122"/>
                <a:cs typeface="+mn-ea"/>
                <a:sym typeface="+mn-lt"/>
              </a:rPr>
              <a:t>-</a:t>
            </a:r>
            <a:r>
              <a:rPr lang="zh-CN" altLang="en-US" sz="2000" b="1" dirty="0">
                <a:latin typeface="楷体" panose="02010609060101010101" pitchFamily="49" charset="-122"/>
                <a:ea typeface="楷体" panose="02010609060101010101" pitchFamily="49" charset="-122"/>
                <a:cs typeface="+mn-ea"/>
                <a:sym typeface="+mn-lt"/>
              </a:rPr>
              <a:t>云</a:t>
            </a:r>
            <a:r>
              <a:rPr lang="en-US" altLang="zh-CN" sz="2000" b="1" dirty="0">
                <a:latin typeface="楷体" panose="02010609060101010101" pitchFamily="49" charset="-122"/>
                <a:ea typeface="楷体" panose="02010609060101010101" pitchFamily="49" charset="-122"/>
                <a:cs typeface="+mn-ea"/>
                <a:sym typeface="+mn-lt"/>
              </a:rPr>
              <a:t>-</a:t>
            </a:r>
            <a:r>
              <a:rPr lang="zh-CN" altLang="en-US" sz="2000" b="1" dirty="0">
                <a:latin typeface="楷体" panose="02010609060101010101" pitchFamily="49" charset="-122"/>
                <a:ea typeface="楷体" panose="02010609060101010101" pitchFamily="49" charset="-122"/>
                <a:cs typeface="+mn-ea"/>
                <a:sym typeface="+mn-lt"/>
              </a:rPr>
              <a:t>控制器之间的功能调度如图。这是一个通用的时序图。</a:t>
            </a: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4564655" y="1180361"/>
            <a:ext cx="306269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需求分析</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pic>
        <p:nvPicPr>
          <p:cNvPr id="3" name="图片 2"/>
          <p:cNvPicPr>
            <a:picLocks noChangeAspect="1"/>
          </p:cNvPicPr>
          <p:nvPr/>
        </p:nvPicPr>
        <p:blipFill>
          <a:blip r:embed="rId4"/>
          <a:stretch>
            <a:fillRect/>
          </a:stretch>
        </p:blipFill>
        <p:spPr>
          <a:xfrm>
            <a:off x="6488350" y="1877438"/>
            <a:ext cx="4922196" cy="4642991"/>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30056" y="3076845"/>
            <a:ext cx="4146740" cy="2186340"/>
          </a:xfrm>
          <a:prstGeom prst="rect">
            <a:avLst/>
          </a:prstGeom>
          <a:noFill/>
        </p:spPr>
        <p:txBody>
          <a:bodyPr wrap="square" rtlCol="0">
            <a:noAutofit/>
          </a:bodyPr>
          <a:lstStyle/>
          <a:p>
            <a:pPr>
              <a:lnSpc>
                <a:spcPct val="150000"/>
              </a:lnSpc>
            </a:pPr>
            <a:r>
              <a:rPr lang="zh-CN" altLang="en-US" b="1" dirty="0">
                <a:latin typeface="楷体" panose="02010609060101010101" pitchFamily="49" charset="-122"/>
                <a:ea typeface="楷体" panose="02010609060101010101" pitchFamily="49" charset="-122"/>
                <a:cs typeface="+mn-ea"/>
              </a:rPr>
              <a:t>我们在云</a:t>
            </a:r>
            <a:r>
              <a:rPr lang="en-US" altLang="zh-CN" b="1" dirty="0">
                <a:latin typeface="楷体" panose="02010609060101010101" pitchFamily="49" charset="-122"/>
                <a:ea typeface="楷体" panose="02010609060101010101" pitchFamily="49" charset="-122"/>
                <a:cs typeface="+mn-ea"/>
              </a:rPr>
              <a:t>-</a:t>
            </a:r>
            <a:r>
              <a:rPr lang="zh-CN" altLang="en-US" b="1" dirty="0">
                <a:latin typeface="楷体" panose="02010609060101010101" pitchFamily="49" charset="-122"/>
                <a:ea typeface="楷体" panose="02010609060101010101" pitchFamily="49" charset="-122"/>
                <a:cs typeface="+mn-ea"/>
              </a:rPr>
              <a:t>控制器</a:t>
            </a:r>
            <a:r>
              <a:rPr lang="en-US" altLang="zh-CN" b="1" dirty="0">
                <a:latin typeface="楷体" panose="02010609060101010101" pitchFamily="49" charset="-122"/>
                <a:ea typeface="楷体" panose="02010609060101010101" pitchFamily="49" charset="-122"/>
                <a:cs typeface="+mn-ea"/>
              </a:rPr>
              <a:t>-</a:t>
            </a:r>
            <a:r>
              <a:rPr lang="zh-CN" altLang="en-US" b="1" dirty="0">
                <a:latin typeface="楷体" panose="02010609060101010101" pitchFamily="49" charset="-122"/>
                <a:ea typeface="楷体" panose="02010609060101010101" pitchFamily="49" charset="-122"/>
                <a:cs typeface="+mn-ea"/>
              </a:rPr>
              <a:t>用户三个角色间采用一些轻量的通信方式进行调用，这不仅简化了开发，而且更能提高效率。例如：我们为拟采用的</a:t>
            </a:r>
            <a:r>
              <a:rPr lang="en-US" altLang="zh-CN" b="1" dirty="0">
                <a:latin typeface="楷体" panose="02010609060101010101" pitchFamily="49" charset="-122"/>
                <a:ea typeface="楷体" panose="02010609060101010101" pitchFamily="49" charset="-122"/>
                <a:cs typeface="+mn-ea"/>
              </a:rPr>
              <a:t>JSON-RPC</a:t>
            </a:r>
            <a:r>
              <a:rPr lang="zh-CN" altLang="en-US" b="1" dirty="0">
                <a:latin typeface="楷体" panose="02010609060101010101" pitchFamily="49" charset="-122"/>
                <a:ea typeface="楷体" panose="02010609060101010101" pitchFamily="49" charset="-122"/>
                <a:cs typeface="+mn-ea"/>
              </a:rPr>
              <a:t>方式进行的</a:t>
            </a:r>
            <a:r>
              <a:rPr lang="en-US" altLang="zh-CN" b="1" dirty="0">
                <a:latin typeface="楷体" panose="02010609060101010101" pitchFamily="49" charset="-122"/>
                <a:ea typeface="楷体" panose="02010609060101010101" pitchFamily="49" charset="-122"/>
                <a:cs typeface="+mn-ea"/>
              </a:rPr>
              <a:t>PDU</a:t>
            </a:r>
            <a:r>
              <a:rPr lang="zh-CN" altLang="en-US" b="1" dirty="0">
                <a:latin typeface="楷体" panose="02010609060101010101" pitchFamily="49" charset="-122"/>
                <a:ea typeface="楷体" panose="02010609060101010101" pitchFamily="49" charset="-122"/>
                <a:cs typeface="+mn-ea"/>
              </a:rPr>
              <a:t>设计。</a:t>
            </a: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361134" y="1174834"/>
            <a:ext cx="5469732"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2.3</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复杂工程问题</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818705" y="62511"/>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38995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590550" y="2181972"/>
            <a:ext cx="4425752" cy="369332"/>
          </a:xfrm>
          <a:prstGeom prst="rect">
            <a:avLst/>
          </a:prstGeom>
          <a:noFill/>
        </p:spPr>
        <p:txBody>
          <a:bodyPr wrap="square" rtlCol="0">
            <a:spAutoFit/>
          </a:bodyPr>
          <a:lstStyle/>
          <a:p>
            <a:r>
              <a:rPr lang="en-US" altLang="zh-CN" dirty="0">
                <a:solidFill>
                  <a:schemeClr val="bg2">
                    <a:lumMod val="25000"/>
                  </a:schemeClr>
                </a:solidFill>
                <a:latin typeface="微软雅黑" panose="020B0503020204020204" pitchFamily="34" charset="-122"/>
                <a:ea typeface="微软雅黑" panose="020B0503020204020204" pitchFamily="34" charset="-122"/>
              </a:rPr>
              <a:t>2.3.1 PDU</a:t>
            </a:r>
            <a:r>
              <a:rPr lang="zh-CN" altLang="en-US" dirty="0">
                <a:solidFill>
                  <a:schemeClr val="bg2">
                    <a:lumMod val="25000"/>
                  </a:schemeClr>
                </a:solidFill>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4"/>
          <a:stretch>
            <a:fillRect/>
          </a:stretch>
        </p:blipFill>
        <p:spPr>
          <a:xfrm>
            <a:off x="5887096" y="1820869"/>
            <a:ext cx="5508922" cy="4612321"/>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9296" y="2654481"/>
            <a:ext cx="4146740" cy="2822573"/>
          </a:xfrm>
          <a:prstGeom prst="rect">
            <a:avLst/>
          </a:prstGeom>
          <a:noFill/>
        </p:spPr>
        <p:txBody>
          <a:bodyPr wrap="square" rtlCol="0">
            <a:noAutofit/>
          </a:bodyPr>
          <a:lstStyle/>
          <a:p>
            <a:pPr>
              <a:lnSpc>
                <a:spcPct val="150000"/>
              </a:lnSpc>
            </a:pPr>
            <a:r>
              <a:rPr lang="zh-CN" altLang="en-US" b="1" dirty="0"/>
              <a:t>长连接</a:t>
            </a:r>
            <a:r>
              <a:rPr lang="zh-CN" altLang="en-US" dirty="0"/>
              <a:t> ：</a:t>
            </a:r>
            <a:endParaRPr lang="en-US" altLang="zh-CN" dirty="0"/>
          </a:p>
          <a:p>
            <a:pPr>
              <a:lnSpc>
                <a:spcPct val="150000"/>
              </a:lnSpc>
            </a:pPr>
            <a:r>
              <a:rPr lang="en-US" altLang="zh-CN" b="1" dirty="0">
                <a:latin typeface="楷体" panose="02010609060101010101" pitchFamily="49" charset="-122"/>
                <a:ea typeface="楷体" panose="02010609060101010101" pitchFamily="49" charset="-122"/>
                <a:cs typeface="+mn-ea"/>
              </a:rPr>
              <a:t>Client</a:t>
            </a:r>
            <a:r>
              <a:rPr lang="zh-CN" altLang="en-US" b="1" dirty="0">
                <a:latin typeface="楷体" panose="02010609060101010101" pitchFamily="49" charset="-122"/>
                <a:ea typeface="楷体" panose="02010609060101010101" pitchFamily="49" charset="-122"/>
                <a:cs typeface="+mn-ea"/>
              </a:rPr>
              <a:t>向</a:t>
            </a:r>
            <a:r>
              <a:rPr lang="en-US" altLang="zh-CN" b="1" dirty="0">
                <a:latin typeface="楷体" panose="02010609060101010101" pitchFamily="49" charset="-122"/>
                <a:ea typeface="楷体" panose="02010609060101010101" pitchFamily="49" charset="-122"/>
                <a:cs typeface="+mn-ea"/>
              </a:rPr>
              <a:t>Server</a:t>
            </a:r>
            <a:r>
              <a:rPr lang="zh-CN" altLang="en-US" b="1" dirty="0">
                <a:latin typeface="楷体" panose="02010609060101010101" pitchFamily="49" charset="-122"/>
                <a:ea typeface="楷体" panose="02010609060101010101" pitchFamily="49" charset="-122"/>
                <a:cs typeface="+mn-ea"/>
              </a:rPr>
              <a:t>发起连接，</a:t>
            </a:r>
            <a:r>
              <a:rPr lang="en-US" altLang="zh-CN" b="1" dirty="0">
                <a:latin typeface="楷体" panose="02010609060101010101" pitchFamily="49" charset="-122"/>
                <a:ea typeface="楷体" panose="02010609060101010101" pitchFamily="49" charset="-122"/>
                <a:cs typeface="+mn-ea"/>
              </a:rPr>
              <a:t>Server</a:t>
            </a:r>
            <a:r>
              <a:rPr lang="zh-CN" altLang="en-US" b="1" dirty="0">
                <a:latin typeface="楷体" panose="02010609060101010101" pitchFamily="49" charset="-122"/>
                <a:ea typeface="楷体" panose="02010609060101010101" pitchFamily="49" charset="-122"/>
                <a:cs typeface="+mn-ea"/>
              </a:rPr>
              <a:t>接受</a:t>
            </a:r>
            <a:r>
              <a:rPr lang="en-US" altLang="zh-CN" b="1" dirty="0">
                <a:latin typeface="楷体" panose="02010609060101010101" pitchFamily="49" charset="-122"/>
                <a:ea typeface="楷体" panose="02010609060101010101" pitchFamily="49" charset="-122"/>
                <a:cs typeface="+mn-ea"/>
              </a:rPr>
              <a:t>client</a:t>
            </a:r>
            <a:r>
              <a:rPr lang="zh-CN" altLang="en-US" b="1" dirty="0">
                <a:latin typeface="楷体" panose="02010609060101010101" pitchFamily="49" charset="-122"/>
                <a:ea typeface="楷体" panose="02010609060101010101" pitchFamily="49" charset="-122"/>
                <a:cs typeface="+mn-ea"/>
              </a:rPr>
              <a:t>连接，双方建立连接。</a:t>
            </a:r>
          </a:p>
          <a:p>
            <a:pPr>
              <a:lnSpc>
                <a:spcPct val="150000"/>
              </a:lnSpc>
            </a:pPr>
            <a:r>
              <a:rPr lang="zh-CN" altLang="en-US" b="1" dirty="0"/>
              <a:t>短连接</a:t>
            </a:r>
            <a:r>
              <a:rPr lang="zh-CN" altLang="en-US" dirty="0"/>
              <a:t> ：</a:t>
            </a:r>
          </a:p>
          <a:p>
            <a:pPr>
              <a:lnSpc>
                <a:spcPct val="150000"/>
              </a:lnSpc>
            </a:pPr>
            <a:r>
              <a:rPr lang="en-US" altLang="zh-CN" b="1" dirty="0">
                <a:latin typeface="楷体" panose="02010609060101010101" pitchFamily="49" charset="-122"/>
                <a:ea typeface="楷体" panose="02010609060101010101" pitchFamily="49" charset="-122"/>
                <a:cs typeface="+mn-ea"/>
              </a:rPr>
              <a:t>Client</a:t>
            </a:r>
            <a:r>
              <a:rPr lang="zh-CN" altLang="en-US" b="1" dirty="0">
                <a:latin typeface="楷体" panose="02010609060101010101" pitchFamily="49" charset="-122"/>
                <a:ea typeface="楷体" panose="02010609060101010101" pitchFamily="49" charset="-122"/>
                <a:cs typeface="+mn-ea"/>
              </a:rPr>
              <a:t>发送请求消息，</a:t>
            </a:r>
            <a:r>
              <a:rPr lang="en-US" altLang="zh-CN" b="1" dirty="0">
                <a:latin typeface="楷体" panose="02010609060101010101" pitchFamily="49" charset="-122"/>
                <a:ea typeface="楷体" panose="02010609060101010101" pitchFamily="49" charset="-122"/>
                <a:cs typeface="+mn-ea"/>
              </a:rPr>
              <a:t>Server</a:t>
            </a:r>
            <a:r>
              <a:rPr lang="zh-CN" altLang="en-US" b="1" dirty="0">
                <a:latin typeface="楷体" panose="02010609060101010101" pitchFamily="49" charset="-122"/>
                <a:ea typeface="楷体" panose="02010609060101010101" pitchFamily="49" charset="-122"/>
                <a:cs typeface="+mn-ea"/>
              </a:rPr>
              <a:t>返回响应，一次连接就完成了。短连接一般只会在 </a:t>
            </a:r>
            <a:r>
              <a:rPr lang="en-US" altLang="zh-CN" b="1" dirty="0">
                <a:latin typeface="楷体" panose="02010609060101010101" pitchFamily="49" charset="-122"/>
                <a:ea typeface="楷体" panose="02010609060101010101" pitchFamily="49" charset="-122"/>
                <a:cs typeface="+mn-ea"/>
              </a:rPr>
              <a:t>Client/Server</a:t>
            </a:r>
            <a:r>
              <a:rPr lang="zh-CN" altLang="en-US" b="1" dirty="0">
                <a:latin typeface="楷体" panose="02010609060101010101" pitchFamily="49" charset="-122"/>
                <a:ea typeface="楷体" panose="02010609060101010101" pitchFamily="49" charset="-122"/>
                <a:cs typeface="+mn-ea"/>
              </a:rPr>
              <a:t>间传递一次请求操作。</a:t>
            </a:r>
          </a:p>
          <a:p>
            <a:pPr>
              <a:lnSpc>
                <a:spcPct val="150000"/>
              </a:lnSpc>
            </a:pPr>
            <a:endParaRPr lang="zh-CN" altLang="en-US" dirty="0">
              <a:sym typeface="+mn-lt"/>
            </a:endParaRP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361134" y="1172451"/>
            <a:ext cx="5469732"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2.3 </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复杂工程问题</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818705" y="62511"/>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38995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590550" y="2173743"/>
            <a:ext cx="4425752" cy="369332"/>
          </a:xfrm>
          <a:prstGeom prst="rect">
            <a:avLst/>
          </a:prstGeom>
          <a:noFill/>
        </p:spPr>
        <p:txBody>
          <a:bodyPr wrap="square" rtlCol="0">
            <a:spAutoFit/>
          </a:bodyPr>
          <a:lstStyle/>
          <a:p>
            <a:r>
              <a:rPr lang="en-US" altLang="zh-CN" dirty="0">
                <a:solidFill>
                  <a:schemeClr val="bg2">
                    <a:lumMod val="25000"/>
                  </a:schemeClr>
                </a:solidFill>
                <a:latin typeface="微软雅黑" panose="020B0503020204020204" pitchFamily="34" charset="-122"/>
                <a:ea typeface="微软雅黑" panose="020B0503020204020204" pitchFamily="34" charset="-122"/>
              </a:rPr>
              <a:t>2.3.2 </a:t>
            </a:r>
            <a:r>
              <a:rPr lang="zh-CN" altLang="en-US" dirty="0">
                <a:solidFill>
                  <a:schemeClr val="bg2">
                    <a:lumMod val="25000"/>
                  </a:schemeClr>
                </a:solidFill>
                <a:latin typeface="微软雅黑" panose="020B0503020204020204" pitchFamily="34" charset="-122"/>
                <a:ea typeface="微软雅黑" panose="020B0503020204020204" pitchFamily="34" charset="-122"/>
              </a:rPr>
              <a:t>心跳服务</a:t>
            </a:r>
          </a:p>
        </p:txBody>
      </p:sp>
      <p:pic>
        <p:nvPicPr>
          <p:cNvPr id="4" name="图片 3"/>
          <p:cNvPicPr>
            <a:picLocks noChangeAspect="1"/>
          </p:cNvPicPr>
          <p:nvPr/>
        </p:nvPicPr>
        <p:blipFill>
          <a:blip r:embed="rId4"/>
          <a:stretch>
            <a:fillRect/>
          </a:stretch>
        </p:blipFill>
        <p:spPr>
          <a:xfrm>
            <a:off x="5334520" y="2064816"/>
            <a:ext cx="6614074" cy="4001901"/>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5949001" y="1990308"/>
            <a:ext cx="2339831" cy="313932"/>
          </a:xfrm>
          <a:prstGeom prst="rect">
            <a:avLst/>
          </a:prstGeom>
        </p:spPr>
        <p:txBody>
          <a:bodyPr>
            <a:noAutofit/>
          </a:bodyPr>
          <a:lstStyle/>
          <a:p>
            <a:pPr marL="0" indent="0">
              <a:buNone/>
            </a:pPr>
            <a:r>
              <a:rPr lang="zh-CN" altLang="en-US" dirty="0">
                <a:latin typeface="微软雅黑" panose="020B0503020204020204" pitchFamily="34" charset="-122"/>
                <a:ea typeface="微软雅黑" panose="020B0503020204020204" pitchFamily="34" charset="-122"/>
                <a:cs typeface="+mn-ea"/>
                <a:sym typeface="+mn-lt"/>
              </a:rPr>
              <a:t>项目概述</a:t>
            </a:r>
          </a:p>
        </p:txBody>
      </p:sp>
      <p:sp>
        <p:nvSpPr>
          <p:cNvPr id="5" name="文本占位符 1"/>
          <p:cNvSpPr txBox="1"/>
          <p:nvPr/>
        </p:nvSpPr>
        <p:spPr>
          <a:xfrm>
            <a:off x="5949001" y="3169395"/>
            <a:ext cx="2147887" cy="25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mn-ea"/>
                <a:sym typeface="+mn-lt"/>
              </a:rPr>
              <a:t>项目进度</a:t>
            </a:r>
          </a:p>
        </p:txBody>
      </p:sp>
      <p:sp>
        <p:nvSpPr>
          <p:cNvPr id="6" name="文本占位符 1"/>
          <p:cNvSpPr txBox="1"/>
          <p:nvPr/>
        </p:nvSpPr>
        <p:spPr>
          <a:xfrm>
            <a:off x="5853030" y="4492723"/>
            <a:ext cx="2910826" cy="4708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cs typeface="+mn-ea"/>
                <a:sym typeface="+mn-lt"/>
              </a:rPr>
              <a:t>执行情况和后续</a:t>
            </a:r>
          </a:p>
        </p:txBody>
      </p:sp>
      <p:grpSp>
        <p:nvGrpSpPr>
          <p:cNvPr id="17" name="组合 16"/>
          <p:cNvGrpSpPr/>
          <p:nvPr/>
        </p:nvGrpSpPr>
        <p:grpSpPr>
          <a:xfrm>
            <a:off x="5257093" y="1918840"/>
            <a:ext cx="742950" cy="470832"/>
            <a:chOff x="5262404" y="1934286"/>
            <a:chExt cx="742950" cy="470832"/>
          </a:xfrm>
        </p:grpSpPr>
        <p:sp>
          <p:nvSpPr>
            <p:cNvPr id="10" name="椭圆 9"/>
            <p:cNvSpPr/>
            <p:nvPr/>
          </p:nvSpPr>
          <p:spPr>
            <a:xfrm>
              <a:off x="5398463" y="1934286"/>
              <a:ext cx="470832" cy="4708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5262404" y="1985036"/>
              <a:ext cx="742950"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353050" y="3124144"/>
            <a:ext cx="742950" cy="470832"/>
            <a:chOff x="5353050" y="3124144"/>
            <a:chExt cx="742950" cy="470832"/>
          </a:xfrm>
        </p:grpSpPr>
        <p:sp>
          <p:nvSpPr>
            <p:cNvPr id="11" name="椭圆 10"/>
            <p:cNvSpPr/>
            <p:nvPr/>
          </p:nvSpPr>
          <p:spPr>
            <a:xfrm>
              <a:off x="5489109" y="3124144"/>
              <a:ext cx="470832" cy="4708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5353050" y="3174894"/>
              <a:ext cx="742950"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257093" y="4386573"/>
            <a:ext cx="742950" cy="470832"/>
            <a:chOff x="5257093" y="4386573"/>
            <a:chExt cx="742950" cy="470832"/>
          </a:xfrm>
        </p:grpSpPr>
        <p:sp>
          <p:nvSpPr>
            <p:cNvPr id="12" name="椭圆 11"/>
            <p:cNvSpPr/>
            <p:nvPr/>
          </p:nvSpPr>
          <p:spPr>
            <a:xfrm>
              <a:off x="5393152" y="4386573"/>
              <a:ext cx="470832" cy="4708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5257093" y="4437323"/>
              <a:ext cx="742950"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2.3</a:t>
            </a:r>
            <a:r>
              <a:rPr lang="zh-CN" altLang="en-US" sz="3200" b="1" dirty="0">
                <a:latin typeface="微软雅黑" panose="020B0503020204020204" pitchFamily="34" charset="-122"/>
                <a:ea typeface="微软雅黑" panose="020B0503020204020204" pitchFamily="34" charset="-122"/>
                <a:cs typeface="+mn-ea"/>
                <a:sym typeface="+mn-lt"/>
              </a:rPr>
              <a:t>复杂工程问题</a:t>
            </a: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568896" y="79527"/>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6407390" y="79527"/>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60251" y="2281466"/>
            <a:ext cx="9392055" cy="369332"/>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pitchFamily="34" charset="-122"/>
                <a:ea typeface="微软雅黑" panose="020B0503020204020204" pitchFamily="34" charset="-122"/>
              </a:rPr>
              <a:t>2.3.3</a:t>
            </a:r>
            <a:r>
              <a:rPr lang="zh-CN" altLang="en-US" dirty="0">
                <a:solidFill>
                  <a:schemeClr val="bg2">
                    <a:lumMod val="25000"/>
                  </a:schemeClr>
                </a:solidFill>
                <a:latin typeface="微软雅黑" panose="020B0503020204020204" pitchFamily="34" charset="-122"/>
                <a:ea typeface="微软雅黑" panose="020B0503020204020204" pitchFamily="34" charset="-122"/>
              </a:rPr>
              <a:t>信息交互技术</a:t>
            </a:r>
          </a:p>
        </p:txBody>
      </p:sp>
      <p:sp>
        <p:nvSpPr>
          <p:cNvPr id="6" name="文本框 5"/>
          <p:cNvSpPr txBox="1"/>
          <p:nvPr/>
        </p:nvSpPr>
        <p:spPr>
          <a:xfrm>
            <a:off x="1360251" y="2835613"/>
            <a:ext cx="9461770" cy="923330"/>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cs typeface="+mn-ea"/>
              </a:rPr>
              <a:t>智能设备通过无线技术与使用者和其他设备沟通。考虑到目前家中的传感器大多仍不实用的设计与有线连接，转换成无线连接将可提供更多的功能和灵活。</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主要无线通信协议包括</a:t>
            </a:r>
            <a:r>
              <a:rPr lang="en-US" altLang="zh-CN" b="1" dirty="0">
                <a:latin typeface="楷体" panose="02010609060101010101" pitchFamily="49" charset="-122"/>
                <a:ea typeface="楷体" panose="02010609060101010101" pitchFamily="49" charset="-122"/>
                <a:cs typeface="+mn-ea"/>
              </a:rPr>
              <a:t>Wi-Fi</a:t>
            </a:r>
            <a:r>
              <a:rPr lang="zh-CN" altLang="en-US" b="1" dirty="0">
                <a:latin typeface="楷体" panose="02010609060101010101" pitchFamily="49" charset="-122"/>
                <a:ea typeface="楷体" panose="02010609060101010101" pitchFamily="49" charset="-122"/>
                <a:cs typeface="+mn-ea"/>
              </a:rPr>
              <a:t>，蓝牙，</a:t>
            </a:r>
            <a:r>
              <a:rPr lang="en-US" altLang="zh-CN" b="1" dirty="0">
                <a:latin typeface="楷体" panose="02010609060101010101" pitchFamily="49" charset="-122"/>
                <a:ea typeface="楷体" panose="02010609060101010101" pitchFamily="49" charset="-122"/>
                <a:cs typeface="+mn-ea"/>
              </a:rPr>
              <a:t>Zigbee</a:t>
            </a:r>
            <a:r>
              <a:rPr lang="zh-CN" altLang="en-US" b="1" dirty="0">
                <a:latin typeface="楷体" panose="02010609060101010101" pitchFamily="49" charset="-122"/>
                <a:ea typeface="楷体" panose="02010609060101010101" pitchFamily="49" charset="-122"/>
                <a:cs typeface="+mn-ea"/>
              </a:rPr>
              <a:t>和</a:t>
            </a:r>
            <a:r>
              <a:rPr lang="en-US" altLang="zh-CN" b="1" dirty="0">
                <a:latin typeface="楷体" panose="02010609060101010101" pitchFamily="49" charset="-122"/>
                <a:ea typeface="楷体" panose="02010609060101010101" pitchFamily="49" charset="-122"/>
                <a:cs typeface="+mn-ea"/>
              </a:rPr>
              <a:t>NB-IOT</a:t>
            </a:r>
          </a:p>
        </p:txBody>
      </p:sp>
      <p:sp>
        <p:nvSpPr>
          <p:cNvPr id="8" name="文本框 7"/>
          <p:cNvSpPr txBox="1"/>
          <p:nvPr/>
        </p:nvSpPr>
        <p:spPr>
          <a:xfrm>
            <a:off x="1360251" y="3683298"/>
            <a:ext cx="8999706" cy="286232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cs typeface="+mn-ea"/>
              </a:rPr>
              <a:t>·WIFI:</a:t>
            </a:r>
          </a:p>
          <a:p>
            <a:r>
              <a:rPr lang="en-US" altLang="zh-CN" b="1" dirty="0">
                <a:latin typeface="楷体" panose="02010609060101010101" pitchFamily="49" charset="-122"/>
                <a:ea typeface="楷体" panose="02010609060101010101" pitchFamily="49" charset="-122"/>
                <a:cs typeface="+mn-ea"/>
              </a:rPr>
              <a:t>        </a:t>
            </a:r>
            <a:r>
              <a:rPr lang="en-US" altLang="zh-CN" b="1" dirty="0" err="1">
                <a:latin typeface="楷体" panose="02010609060101010101" pitchFamily="49" charset="-122"/>
                <a:ea typeface="楷体" panose="02010609060101010101" pitchFamily="49" charset="-122"/>
                <a:cs typeface="+mn-ea"/>
              </a:rPr>
              <a:t>WiFi</a:t>
            </a:r>
            <a:r>
              <a:rPr lang="zh-CN" altLang="en-US" b="1" dirty="0">
                <a:latin typeface="楷体" panose="02010609060101010101" pitchFamily="49" charset="-122"/>
                <a:ea typeface="楷体" panose="02010609060101010101" pitchFamily="49" charset="-122"/>
                <a:cs typeface="+mn-ea"/>
              </a:rPr>
              <a:t>技术是目前传输速度最快的的技术，产品成本较低，在目前的生活中较为普及，最方便的是只需要购买元件连上</a:t>
            </a:r>
            <a:r>
              <a:rPr lang="en-US" altLang="zh-CN" b="1" dirty="0" err="1">
                <a:latin typeface="楷体" panose="02010609060101010101" pitchFamily="49" charset="-122"/>
                <a:ea typeface="楷体" panose="02010609060101010101" pitchFamily="49" charset="-122"/>
                <a:cs typeface="+mn-ea"/>
              </a:rPr>
              <a:t>WiFi</a:t>
            </a:r>
            <a:r>
              <a:rPr lang="zh-CN" altLang="en-US" b="1" dirty="0">
                <a:latin typeface="楷体" panose="02010609060101010101" pitchFamily="49" charset="-122"/>
                <a:ea typeface="楷体" panose="02010609060101010101" pitchFamily="49" charset="-122"/>
                <a:cs typeface="+mn-ea"/>
              </a:rPr>
              <a:t>网络就能使用。</a:t>
            </a:r>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·ZigBee</a:t>
            </a:r>
            <a:r>
              <a:rPr lang="zh-CN" altLang="en-US" b="1" dirty="0">
                <a:latin typeface="楷体" panose="02010609060101010101" pitchFamily="49" charset="-122"/>
                <a:ea typeface="楷体" panose="02010609060101010101" pitchFamily="49" charset="-122"/>
                <a:cs typeface="+mn-ea"/>
              </a:rPr>
              <a:t>：</a:t>
            </a:r>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        ZigBee</a:t>
            </a:r>
            <a:r>
              <a:rPr lang="zh-CN" altLang="en-US" b="1" dirty="0">
                <a:latin typeface="楷体" panose="02010609060101010101" pitchFamily="49" charset="-122"/>
                <a:ea typeface="楷体" panose="02010609060101010101" pitchFamily="49" charset="-122"/>
                <a:cs typeface="+mn-ea"/>
              </a:rPr>
              <a:t>技术是一种近距离、低复杂度、低功耗、低速率、低成本的双向无线通讯技术</a:t>
            </a:r>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·NB-</a:t>
            </a:r>
            <a:r>
              <a:rPr lang="en-US" altLang="zh-CN" b="1" dirty="0" err="1">
                <a:latin typeface="楷体" panose="02010609060101010101" pitchFamily="49" charset="-122"/>
                <a:ea typeface="楷体" panose="02010609060101010101" pitchFamily="49" charset="-122"/>
                <a:cs typeface="+mn-ea"/>
              </a:rPr>
              <a:t>Iot</a:t>
            </a:r>
            <a:r>
              <a:rPr lang="zh-CN" altLang="en-US" b="1" dirty="0">
                <a:latin typeface="楷体" panose="02010609060101010101" pitchFamily="49" charset="-122"/>
                <a:ea typeface="楷体" panose="02010609060101010101" pitchFamily="49" charset="-122"/>
                <a:cs typeface="+mn-ea"/>
              </a:rPr>
              <a:t>：</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除了速率之外，其它方面都表现优异。</a:t>
            </a:r>
          </a:p>
          <a:p>
            <a:endParaRPr lang="en-US" altLang="zh-CN" dirty="0"/>
          </a:p>
          <a:p>
            <a:endParaRPr lang="en-US" altLang="zh-CN"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2.4</a:t>
            </a:r>
            <a:r>
              <a:rPr lang="zh-CN" altLang="en-US" sz="3200" b="1" dirty="0">
                <a:latin typeface="微软雅黑" panose="020B0503020204020204" pitchFamily="34" charset="-122"/>
                <a:ea typeface="微软雅黑" panose="020B0503020204020204" pitchFamily="34" charset="-122"/>
                <a:cs typeface="+mn-ea"/>
                <a:sym typeface="+mn-lt"/>
              </a:rPr>
              <a:t>方案比选</a:t>
            </a: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568896" y="79527"/>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6407390" y="79527"/>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10511" y="2470826"/>
            <a:ext cx="9396919" cy="369332"/>
          </a:xfrm>
          <a:prstGeom prst="rect">
            <a:avLst/>
          </a:prstGeom>
          <a:noFill/>
        </p:spPr>
        <p:txBody>
          <a:bodyPr wrap="square" rtlCol="0">
            <a:spAutoFit/>
          </a:bodyPr>
          <a:lstStyle/>
          <a:p>
            <a:pPr algn="ctr"/>
            <a:r>
              <a:rPr lang="en-US" altLang="zh-CN" b="1" dirty="0"/>
              <a:t>2.4.1</a:t>
            </a:r>
            <a:r>
              <a:rPr lang="zh-CN" altLang="en-US" b="1" dirty="0"/>
              <a:t>前端方案比选</a:t>
            </a:r>
          </a:p>
        </p:txBody>
      </p:sp>
      <p:sp>
        <p:nvSpPr>
          <p:cNvPr id="7" name="文本框 6"/>
          <p:cNvSpPr txBox="1"/>
          <p:nvPr/>
        </p:nvSpPr>
        <p:spPr>
          <a:xfrm>
            <a:off x="1410511" y="2986392"/>
            <a:ext cx="9674157" cy="2585323"/>
          </a:xfrm>
          <a:prstGeom prst="rect">
            <a:avLst/>
          </a:prstGeom>
          <a:noFill/>
        </p:spPr>
        <p:txBody>
          <a:bodyPr wrap="square" rtlCol="0">
            <a:spAutoFit/>
          </a:bodyPr>
          <a:lstStyle/>
          <a:p>
            <a:r>
              <a:rPr lang="zh-CN" altLang="en-US" b="1" dirty="0"/>
              <a:t>框架：</a:t>
            </a:r>
            <a:r>
              <a:rPr lang="zh-CN" altLang="en-US" b="1" dirty="0">
                <a:solidFill>
                  <a:schemeClr val="bg2">
                    <a:lumMod val="50000"/>
                  </a:schemeClr>
                </a:solidFill>
                <a:latin typeface="楷体" panose="02010609060101010101" pitchFamily="49" charset="-122"/>
                <a:ea typeface="楷体" panose="02010609060101010101" pitchFamily="49" charset="-122"/>
                <a:cs typeface="+mn-ea"/>
              </a:rPr>
              <a:t> </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a:t>
            </a:r>
            <a:r>
              <a:rPr lang="en-US" altLang="zh-CN" b="1" dirty="0">
                <a:latin typeface="楷体" panose="02010609060101010101" pitchFamily="49" charset="-122"/>
                <a:ea typeface="楷体" panose="02010609060101010101" pitchFamily="49" charset="-122"/>
                <a:cs typeface="+mn-ea"/>
              </a:rPr>
              <a:t>React</a:t>
            </a:r>
            <a:r>
              <a:rPr lang="zh-CN" altLang="en-US" b="1" dirty="0">
                <a:latin typeface="楷体" panose="02010609060101010101" pitchFamily="49" charset="-122"/>
                <a:ea typeface="楷体" panose="02010609060101010101" pitchFamily="49" charset="-122"/>
                <a:cs typeface="+mn-ea"/>
              </a:rPr>
              <a:t>，</a:t>
            </a:r>
            <a:r>
              <a:rPr lang="en-US" altLang="zh-CN" b="1" dirty="0">
                <a:latin typeface="楷体" panose="02010609060101010101" pitchFamily="49" charset="-122"/>
                <a:ea typeface="楷体" panose="02010609060101010101" pitchFamily="49" charset="-122"/>
                <a:cs typeface="+mn-ea"/>
              </a:rPr>
              <a:t>Angular </a:t>
            </a:r>
            <a:r>
              <a:rPr lang="zh-CN" altLang="en-US" b="1" dirty="0">
                <a:latin typeface="楷体" panose="02010609060101010101" pitchFamily="49" charset="-122"/>
                <a:ea typeface="楷体" panose="02010609060101010101" pitchFamily="49" charset="-122"/>
                <a:cs typeface="+mn-ea"/>
              </a:rPr>
              <a:t>对比</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    选择</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作为前端框架的原因主要有以下几点： </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更加轻量，高效 </a:t>
            </a:r>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    AngularJS</a:t>
            </a:r>
            <a:r>
              <a:rPr lang="zh-CN" altLang="en-US" b="1" dirty="0">
                <a:latin typeface="楷体" panose="02010609060101010101" pitchFamily="49" charset="-122"/>
                <a:ea typeface="楷体" panose="02010609060101010101" pitchFamily="49" charset="-122"/>
                <a:cs typeface="+mn-ea"/>
              </a:rPr>
              <a:t>通过脏检查来实现，这个检查动作会执行多次，直到没有变量改变为止。 </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    对于</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，当变量变化时，</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会检索出受影响的变量，并只计算和更新受影响的变量及其对应的真实</a:t>
            </a:r>
            <a:r>
              <a:rPr lang="en-US" altLang="zh-CN" b="1" dirty="0">
                <a:latin typeface="楷体" panose="02010609060101010101" pitchFamily="49" charset="-122"/>
                <a:ea typeface="楷体" panose="02010609060101010101" pitchFamily="49" charset="-122"/>
                <a:cs typeface="+mn-ea"/>
              </a:rPr>
              <a:t>DOM</a:t>
            </a:r>
            <a:r>
              <a:rPr lang="zh-CN" altLang="en-US" b="1" dirty="0">
                <a:latin typeface="楷体" panose="02010609060101010101" pitchFamily="49" charset="-122"/>
                <a:ea typeface="楷体" panose="02010609060101010101" pitchFamily="49" charset="-122"/>
                <a:cs typeface="+mn-ea"/>
              </a:rPr>
              <a:t>。这意味着在映射时只需要执行一次有目的的遍历。故</a:t>
            </a:r>
            <a:r>
              <a:rPr lang="en-US" altLang="zh-CN" b="1" dirty="0">
                <a:latin typeface="楷体" panose="02010609060101010101" pitchFamily="49" charset="-122"/>
                <a:ea typeface="楷体" panose="02010609060101010101" pitchFamily="49" charset="-122"/>
                <a:cs typeface="+mn-ea"/>
              </a:rPr>
              <a:t>VUE</a:t>
            </a:r>
            <a:r>
              <a:rPr lang="zh-CN" altLang="en-US" b="1" dirty="0">
                <a:latin typeface="楷体" panose="02010609060101010101" pitchFamily="49" charset="-122"/>
                <a:ea typeface="楷体" panose="02010609060101010101" pitchFamily="49" charset="-122"/>
                <a:cs typeface="+mn-ea"/>
              </a:rPr>
              <a:t>在大多数情况下更加高效 </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综上：</a:t>
            </a:r>
          </a:p>
          <a:p>
            <a:pPr marL="0" lvl="2"/>
            <a:r>
              <a:rPr lang="en-US" altLang="zh-CN" b="1" dirty="0">
                <a:latin typeface="楷体" panose="02010609060101010101" pitchFamily="49" charset="-122"/>
                <a:ea typeface="楷体" panose="02010609060101010101" pitchFamily="49" charset="-122"/>
                <a:cs typeface="+mn-ea"/>
              </a:rPr>
              <a:t>    VUE</a:t>
            </a:r>
            <a:r>
              <a:rPr lang="zh-CN" altLang="en-US" b="1" dirty="0">
                <a:latin typeface="楷体" panose="02010609060101010101" pitchFamily="49" charset="-122"/>
                <a:ea typeface="楷体" panose="02010609060101010101" pitchFamily="49" charset="-122"/>
                <a:cs typeface="+mn-ea"/>
              </a:rPr>
              <a:t>相对于</a:t>
            </a:r>
            <a:r>
              <a:rPr lang="en-US" altLang="zh-CN" b="1" dirty="0">
                <a:latin typeface="楷体" panose="02010609060101010101" pitchFamily="49" charset="-122"/>
                <a:ea typeface="楷体" panose="02010609060101010101" pitchFamily="49" charset="-122"/>
                <a:cs typeface="+mn-ea"/>
              </a:rPr>
              <a:t>React</a:t>
            </a:r>
            <a:r>
              <a:rPr lang="zh-CN" altLang="en-US" b="1" dirty="0">
                <a:latin typeface="楷体" panose="02010609060101010101" pitchFamily="49" charset="-122"/>
                <a:ea typeface="楷体" panose="02010609060101010101" pitchFamily="49" charset="-122"/>
                <a:cs typeface="+mn-ea"/>
              </a:rPr>
              <a:t>，组件化开发更加直观，模板构建更加清晰。 </a:t>
            </a:r>
          </a:p>
          <a:p>
            <a:pPr marL="0" lvl="2"/>
            <a:r>
              <a:rPr lang="en-US" altLang="zh-CN" b="1" dirty="0">
                <a:latin typeface="楷体" panose="02010609060101010101" pitchFamily="49" charset="-122"/>
                <a:ea typeface="楷体" panose="02010609060101010101" pitchFamily="49" charset="-122"/>
                <a:cs typeface="+mn-ea"/>
              </a:rPr>
              <a:t>    VUE</a:t>
            </a:r>
            <a:r>
              <a:rPr lang="zh-CN" altLang="en-US" b="1" dirty="0">
                <a:latin typeface="楷体" panose="02010609060101010101" pitchFamily="49" charset="-122"/>
                <a:ea typeface="楷体" panose="02010609060101010101" pitchFamily="49" charset="-122"/>
                <a:cs typeface="+mn-ea"/>
              </a:rPr>
              <a:t>主要运用</a:t>
            </a:r>
            <a:r>
              <a:rPr lang="en-US" altLang="zh-CN" b="1" dirty="0">
                <a:latin typeface="楷体" panose="02010609060101010101" pitchFamily="49" charset="-122"/>
                <a:ea typeface="楷体" panose="02010609060101010101" pitchFamily="49" charset="-122"/>
                <a:cs typeface="+mn-ea"/>
              </a:rPr>
              <a:t>ES6</a:t>
            </a:r>
            <a:r>
              <a:rPr lang="zh-CN" altLang="en-US" b="1" dirty="0">
                <a:latin typeface="楷体" panose="02010609060101010101" pitchFamily="49" charset="-122"/>
                <a:ea typeface="楷体" panose="02010609060101010101" pitchFamily="49" charset="-122"/>
                <a:cs typeface="+mn-ea"/>
              </a:rPr>
              <a:t>模块化，组件化的开发思想，更符合当下</a:t>
            </a:r>
            <a:r>
              <a:rPr lang="en-US" altLang="zh-CN" b="1" dirty="0">
                <a:latin typeface="楷体" panose="02010609060101010101" pitchFamily="49" charset="-122"/>
                <a:ea typeface="楷体" panose="02010609060101010101" pitchFamily="49" charset="-122"/>
                <a:cs typeface="+mn-ea"/>
              </a:rPr>
              <a:t>web</a:t>
            </a:r>
            <a:r>
              <a:rPr lang="zh-CN" altLang="en-US" b="1" dirty="0">
                <a:latin typeface="楷体" panose="02010609060101010101" pitchFamily="49" charset="-122"/>
                <a:ea typeface="楷体" panose="02010609060101010101" pitchFamily="49" charset="-122"/>
                <a:cs typeface="+mn-ea"/>
              </a:rPr>
              <a:t>开发趋势</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2.4</a:t>
            </a:r>
            <a:r>
              <a:rPr lang="zh-CN" altLang="en-US" sz="3200" b="1" dirty="0">
                <a:latin typeface="微软雅黑" panose="020B0503020204020204" pitchFamily="34" charset="-122"/>
                <a:ea typeface="微软雅黑" panose="020B0503020204020204" pitchFamily="34" charset="-122"/>
                <a:cs typeface="+mn-ea"/>
                <a:sym typeface="+mn-lt"/>
              </a:rPr>
              <a:t>方案比选</a:t>
            </a:r>
          </a:p>
        </p:txBody>
      </p:sp>
      <p:sp>
        <p:nvSpPr>
          <p:cNvPr id="9" name="矩形: 圆角 8"/>
          <p:cNvSpPr/>
          <p:nvPr/>
        </p:nvSpPr>
        <p:spPr>
          <a:xfrm>
            <a:off x="1241694" y="225204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568896" y="79527"/>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6407390" y="79527"/>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10511" y="2470826"/>
            <a:ext cx="9396919" cy="369332"/>
          </a:xfrm>
          <a:prstGeom prst="rect">
            <a:avLst/>
          </a:prstGeom>
          <a:noFill/>
        </p:spPr>
        <p:txBody>
          <a:bodyPr wrap="square" rtlCol="0">
            <a:spAutoFit/>
          </a:bodyPr>
          <a:lstStyle/>
          <a:p>
            <a:pPr algn="ctr"/>
            <a:r>
              <a:rPr lang="en-US" altLang="zh-CN" b="1" dirty="0"/>
              <a:t>2.4.1</a:t>
            </a:r>
            <a:r>
              <a:rPr lang="zh-CN" altLang="en-US" b="1" dirty="0"/>
              <a:t>前端方案比选</a:t>
            </a:r>
          </a:p>
        </p:txBody>
      </p:sp>
      <p:sp>
        <p:nvSpPr>
          <p:cNvPr id="7" name="文本框 6"/>
          <p:cNvSpPr txBox="1"/>
          <p:nvPr/>
        </p:nvSpPr>
        <p:spPr>
          <a:xfrm>
            <a:off x="1410511" y="2986392"/>
            <a:ext cx="9674157" cy="1477328"/>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cs typeface="+mn-ea"/>
              </a:rPr>
              <a:t>SPA</a:t>
            </a:r>
            <a:r>
              <a:rPr lang="zh-CN" altLang="en-US" b="1" dirty="0">
                <a:latin typeface="楷体" panose="02010609060101010101" pitchFamily="49" charset="-122"/>
                <a:ea typeface="楷体" panose="02010609060101010101" pitchFamily="49" charset="-122"/>
                <a:cs typeface="+mn-ea"/>
              </a:rPr>
              <a:t>页面与传统页面对比：</a:t>
            </a:r>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    SPA</a:t>
            </a:r>
            <a:r>
              <a:rPr lang="zh-CN" altLang="en-US" b="1" dirty="0">
                <a:latin typeface="楷体" panose="02010609060101010101" pitchFamily="49" charset="-122"/>
                <a:ea typeface="楷体" panose="02010609060101010101" pitchFamily="49" charset="-122"/>
                <a:cs typeface="+mn-ea"/>
              </a:rPr>
              <a:t>（单页面富应用程序）通过前端路由的方式使得页面响应更加迅速，前端代码的编写实现了模块化，开发更加简易。且由于通过</a:t>
            </a:r>
            <a:r>
              <a:rPr lang="en-US" altLang="zh-CN" b="1" dirty="0">
                <a:latin typeface="楷体" panose="02010609060101010101" pitchFamily="49" charset="-122"/>
                <a:ea typeface="楷体" panose="02010609060101010101" pitchFamily="49" charset="-122"/>
                <a:cs typeface="+mn-ea"/>
              </a:rPr>
              <a:t>ajax</a:t>
            </a:r>
            <a:r>
              <a:rPr lang="zh-CN" altLang="en-US" b="1" dirty="0">
                <a:latin typeface="楷体" panose="02010609060101010101" pitchFamily="49" charset="-122"/>
                <a:ea typeface="楷体" panose="02010609060101010101" pitchFamily="49" charset="-122"/>
                <a:cs typeface="+mn-ea"/>
              </a:rPr>
              <a:t>请求数据，服务器端压力得到有效降低。</a:t>
            </a:r>
          </a:p>
          <a:p>
            <a:endParaRPr lang="en-US" altLang="zh-CN" b="1" dirty="0">
              <a:solidFill>
                <a:schemeClr val="bg2">
                  <a:lumMod val="50000"/>
                </a:schemeClr>
              </a:solidFill>
              <a:latin typeface="楷体" panose="02010609060101010101" pitchFamily="49" charset="-122"/>
              <a:ea typeface="楷体" panose="02010609060101010101" pitchFamily="49" charset="-122"/>
              <a:cs typeface="+mn-ea"/>
            </a:endParaRPr>
          </a:p>
          <a:p>
            <a:r>
              <a:rPr lang="zh-CN" altLang="en-US" b="1" dirty="0">
                <a:solidFill>
                  <a:schemeClr val="bg2">
                    <a:lumMod val="50000"/>
                  </a:schemeClr>
                </a:solidFill>
                <a:latin typeface="楷体" panose="02010609060101010101" pitchFamily="49" charset="-122"/>
                <a:ea typeface="楷体" panose="02010609060101010101" pitchFamily="49" charset="-122"/>
                <a:cs typeface="+mn-ea"/>
              </a:rPr>
              <a:t>传统页面：</a:t>
            </a:r>
          </a:p>
        </p:txBody>
      </p:sp>
      <p:pic>
        <p:nvPicPr>
          <p:cNvPr id="8" name="图片 7"/>
          <p:cNvPicPr>
            <a:picLocks noChangeAspect="1"/>
          </p:cNvPicPr>
          <p:nvPr/>
        </p:nvPicPr>
        <p:blipFill>
          <a:blip r:embed="rId4"/>
          <a:stretch>
            <a:fillRect/>
          </a:stretch>
        </p:blipFill>
        <p:spPr>
          <a:xfrm>
            <a:off x="2730401" y="3926967"/>
            <a:ext cx="6379551" cy="786291"/>
          </a:xfrm>
          <a:prstGeom prst="rect">
            <a:avLst/>
          </a:prstGeom>
        </p:spPr>
      </p:pic>
      <p:sp>
        <p:nvSpPr>
          <p:cNvPr id="10" name="文本框 9"/>
          <p:cNvSpPr txBox="1"/>
          <p:nvPr/>
        </p:nvSpPr>
        <p:spPr>
          <a:xfrm>
            <a:off x="1410511" y="4968321"/>
            <a:ext cx="8803531" cy="369332"/>
          </a:xfrm>
          <a:prstGeom prst="rect">
            <a:avLst/>
          </a:prstGeom>
          <a:noFill/>
        </p:spPr>
        <p:txBody>
          <a:bodyPr wrap="square" rtlCol="0">
            <a:spAutoFit/>
          </a:bodyPr>
          <a:lstStyle/>
          <a:p>
            <a:r>
              <a:rPr lang="en-US" altLang="zh-CN" b="1" dirty="0">
                <a:solidFill>
                  <a:schemeClr val="bg2">
                    <a:lumMod val="50000"/>
                  </a:schemeClr>
                </a:solidFill>
                <a:latin typeface="楷体" panose="02010609060101010101" pitchFamily="49" charset="-122"/>
                <a:ea typeface="楷体" panose="02010609060101010101" pitchFamily="49" charset="-122"/>
                <a:cs typeface="+mn-ea"/>
              </a:rPr>
              <a:t>SPA</a:t>
            </a:r>
            <a:r>
              <a:rPr lang="zh-CN" altLang="en-US" b="1" dirty="0">
                <a:solidFill>
                  <a:schemeClr val="bg2">
                    <a:lumMod val="50000"/>
                  </a:schemeClr>
                </a:solidFill>
                <a:latin typeface="楷体" panose="02010609060101010101" pitchFamily="49" charset="-122"/>
                <a:ea typeface="楷体" panose="02010609060101010101" pitchFamily="49" charset="-122"/>
                <a:cs typeface="+mn-ea"/>
              </a:rPr>
              <a:t>页面：</a:t>
            </a:r>
          </a:p>
        </p:txBody>
      </p:sp>
      <p:pic>
        <p:nvPicPr>
          <p:cNvPr id="11" name="图片 10"/>
          <p:cNvPicPr>
            <a:picLocks noChangeAspect="1"/>
          </p:cNvPicPr>
          <p:nvPr/>
        </p:nvPicPr>
        <p:blipFill>
          <a:blip r:embed="rId5"/>
          <a:stretch>
            <a:fillRect/>
          </a:stretch>
        </p:blipFill>
        <p:spPr>
          <a:xfrm>
            <a:off x="2741840" y="4863389"/>
            <a:ext cx="6455662" cy="781201"/>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2.4</a:t>
            </a:r>
            <a:r>
              <a:rPr lang="zh-CN" altLang="en-US" sz="3200" b="1" dirty="0">
                <a:latin typeface="微软雅黑" panose="020B0503020204020204" pitchFamily="34" charset="-122"/>
                <a:ea typeface="微软雅黑" panose="020B0503020204020204" pitchFamily="34" charset="-122"/>
                <a:cs typeface="+mn-ea"/>
                <a:sym typeface="+mn-lt"/>
              </a:rPr>
              <a:t>方案比选</a:t>
            </a: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568896" y="79527"/>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6407390" y="79527"/>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07065" y="2381335"/>
            <a:ext cx="9396919" cy="369332"/>
          </a:xfrm>
          <a:prstGeom prst="rect">
            <a:avLst/>
          </a:prstGeom>
          <a:noFill/>
        </p:spPr>
        <p:txBody>
          <a:bodyPr wrap="square" rtlCol="0">
            <a:spAutoFit/>
          </a:bodyPr>
          <a:lstStyle/>
          <a:p>
            <a:pPr algn="ctr"/>
            <a:r>
              <a:rPr lang="en-US" altLang="zh-CN" b="1" dirty="0"/>
              <a:t>2.4.2</a:t>
            </a:r>
            <a:r>
              <a:rPr lang="zh-CN" altLang="en-US" b="1" dirty="0"/>
              <a:t>后端方案比选</a:t>
            </a:r>
          </a:p>
        </p:txBody>
      </p:sp>
      <p:sp>
        <p:nvSpPr>
          <p:cNvPr id="6" name="文本框 5"/>
          <p:cNvSpPr txBox="1"/>
          <p:nvPr/>
        </p:nvSpPr>
        <p:spPr>
          <a:xfrm>
            <a:off x="1498603" y="2750667"/>
            <a:ext cx="8998085" cy="3416320"/>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cs typeface="+mn-ea"/>
              </a:rPr>
              <a:t>·</a:t>
            </a:r>
            <a:r>
              <a:rPr lang="zh-CN" altLang="en-US" b="1" dirty="0">
                <a:latin typeface="楷体" panose="02010609060101010101" pitchFamily="49" charset="-122"/>
                <a:ea typeface="楷体" panose="02010609060101010101" pitchFamily="49" charset="-122"/>
                <a:cs typeface="+mn-ea"/>
              </a:rPr>
              <a:t>微服务：微服务架构是一种架构概念，旨在通过将功能分解到各个离散的服务中以实现对解决方案的解耦，降低系统的耦合性，并提供更加灵活的服务支持。把一个大型的单个应用程序和服务拆分为一套小服务来开发单个应用的方式途径。</a:t>
            </a:r>
          </a:p>
          <a:p>
            <a:endParaRPr lang="en-US" altLang="zh-CN" b="1" dirty="0">
              <a:latin typeface="楷体" panose="02010609060101010101" pitchFamily="49" charset="-122"/>
              <a:ea typeface="楷体" panose="02010609060101010101" pitchFamily="49" charset="-122"/>
              <a:cs typeface="+mn-ea"/>
            </a:endParaRPr>
          </a:p>
          <a:p>
            <a:r>
              <a:rPr lang="en-US" altLang="zh-CN" b="1" dirty="0">
                <a:latin typeface="楷体" panose="02010609060101010101" pitchFamily="49" charset="-122"/>
                <a:ea typeface="楷体" panose="02010609060101010101" pitchFamily="49" charset="-122"/>
                <a:cs typeface="+mn-ea"/>
              </a:rPr>
              <a:t>·</a:t>
            </a:r>
            <a:r>
              <a:rPr lang="zh-CN" altLang="en-US" b="1" dirty="0">
                <a:latin typeface="楷体" panose="02010609060101010101" pitchFamily="49" charset="-122"/>
                <a:ea typeface="楷体" panose="02010609060101010101" pitchFamily="49" charset="-122"/>
                <a:cs typeface="+mn-ea"/>
              </a:rPr>
              <a:t>传统模式：在传统的开发中，单体架构是最为流行的开发模式。</a:t>
            </a:r>
          </a:p>
          <a:p>
            <a:r>
              <a:rPr lang="zh-CN" altLang="en-US" b="1" dirty="0">
                <a:latin typeface="楷体" panose="02010609060101010101" pitchFamily="49" charset="-122"/>
                <a:ea typeface="楷体" panose="02010609060101010101" pitchFamily="49" charset="-122"/>
                <a:cs typeface="+mn-ea"/>
              </a:rPr>
              <a:t>在单体架构中，使用经典的</a:t>
            </a:r>
            <a:r>
              <a:rPr lang="en-US" altLang="zh-CN" b="1" dirty="0">
                <a:latin typeface="楷体" panose="02010609060101010101" pitchFamily="49" charset="-122"/>
                <a:ea typeface="楷体" panose="02010609060101010101" pitchFamily="49" charset="-122"/>
                <a:cs typeface="+mn-ea"/>
              </a:rPr>
              <a:t>3</a:t>
            </a:r>
            <a:r>
              <a:rPr lang="zh-CN" altLang="en-US" b="1" dirty="0">
                <a:latin typeface="楷体" panose="02010609060101010101" pitchFamily="49" charset="-122"/>
                <a:ea typeface="楷体" panose="02010609060101010101" pitchFamily="49" charset="-122"/>
                <a:cs typeface="+mn-ea"/>
              </a:rPr>
              <a:t>层模型，分别是表示层，业务逻辑层与数据访问层。</a:t>
            </a:r>
            <a:endParaRPr lang="en-US" altLang="zh-CN" b="1" dirty="0">
              <a:latin typeface="楷体" panose="02010609060101010101" pitchFamily="49" charset="-122"/>
              <a:ea typeface="楷体" panose="02010609060101010101" pitchFamily="49" charset="-122"/>
              <a:cs typeface="+mn-ea"/>
            </a:endParaRPr>
          </a:p>
          <a:p>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微服务优点：</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①强模块边界 </a:t>
            </a:r>
            <a:endParaRPr lang="en-US" altLang="zh-CN" b="1" dirty="0">
              <a:latin typeface="楷体" panose="02010609060101010101" pitchFamily="49" charset="-122"/>
              <a:ea typeface="楷体" panose="02010609060101010101" pitchFamily="49" charset="-122"/>
              <a:cs typeface="+mn-ea"/>
            </a:endParaRPr>
          </a:p>
          <a:p>
            <a:r>
              <a:rPr lang="zh-CN" altLang="en-US" b="1" dirty="0">
                <a:latin typeface="楷体" panose="02010609060101010101" pitchFamily="49" charset="-122"/>
                <a:ea typeface="楷体" panose="02010609060101010101" pitchFamily="49" charset="-122"/>
                <a:cs typeface="+mn-ea"/>
              </a:rPr>
              <a:t>②可独立部署</a:t>
            </a:r>
          </a:p>
          <a:p>
            <a:r>
              <a:rPr lang="zh-CN" altLang="en-US" b="1" dirty="0">
                <a:latin typeface="楷体" panose="02010609060101010101" pitchFamily="49" charset="-122"/>
                <a:ea typeface="楷体" panose="02010609060101010101" pitchFamily="49" charset="-122"/>
                <a:cs typeface="+mn-ea"/>
              </a:rPr>
              <a:t>③每一个微服务之间都可能存在调用关系</a:t>
            </a:r>
          </a:p>
          <a:p>
            <a:endParaRPr lang="zh-CN" alt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9296" y="2654481"/>
            <a:ext cx="4146740" cy="2822573"/>
          </a:xfrm>
          <a:prstGeom prst="rect">
            <a:avLst/>
          </a:prstGeom>
          <a:noFill/>
        </p:spPr>
        <p:txBody>
          <a:bodyPr wrap="square" rtlCol="0">
            <a:noAutofit/>
          </a:bodyPr>
          <a:lstStyle/>
          <a:p>
            <a:pPr>
              <a:lnSpc>
                <a:spcPct val="150000"/>
              </a:lnSpc>
            </a:pPr>
            <a:r>
              <a:rPr lang="zh-CN" altLang="en-US" b="1" dirty="0">
                <a:latin typeface="楷体" panose="02010609060101010101" pitchFamily="49" charset="-122"/>
                <a:ea typeface="楷体" panose="02010609060101010101" pitchFamily="49" charset="-122"/>
                <a:cs typeface="+mn-ea"/>
                <a:sym typeface="+mn-lt"/>
              </a:rPr>
              <a:t>微服务架构示意图：</a:t>
            </a:r>
            <a:endParaRPr lang="en-US" altLang="zh-CN" b="1" dirty="0">
              <a:latin typeface="楷体" panose="02010609060101010101" pitchFamily="49" charset="-122"/>
              <a:ea typeface="楷体" panose="02010609060101010101" pitchFamily="49" charset="-122"/>
              <a:cs typeface="+mn-ea"/>
              <a:sym typeface="+mn-lt"/>
            </a:endParaRPr>
          </a:p>
          <a:p>
            <a:pPr>
              <a:lnSpc>
                <a:spcPct val="150000"/>
              </a:lnSpc>
            </a:pPr>
            <a:r>
              <a:rPr lang="en-US" altLang="zh-CN" b="1" dirty="0">
                <a:latin typeface="楷体" panose="02010609060101010101" pitchFamily="49" charset="-122"/>
                <a:ea typeface="楷体" panose="02010609060101010101" pitchFamily="49" charset="-122"/>
                <a:cs typeface="+mn-ea"/>
                <a:sym typeface="+mn-lt"/>
              </a:rPr>
              <a:t>API Gateway</a:t>
            </a:r>
            <a:r>
              <a:rPr lang="zh-CN" altLang="en-US" b="1" dirty="0">
                <a:latin typeface="楷体" panose="02010609060101010101" pitchFamily="49" charset="-122"/>
                <a:ea typeface="楷体" panose="02010609060101010101" pitchFamily="49" charset="-122"/>
                <a:cs typeface="+mn-ea"/>
                <a:sym typeface="+mn-lt"/>
              </a:rPr>
              <a:t>：</a:t>
            </a:r>
            <a:r>
              <a:rPr lang="zh-CN" altLang="en-US" b="1" dirty="0">
                <a:latin typeface="楷体" panose="02010609060101010101" pitchFamily="49" charset="-122"/>
                <a:ea typeface="楷体" panose="02010609060101010101" pitchFamily="49" charset="-122"/>
                <a:cs typeface="+mn-ea"/>
              </a:rPr>
              <a:t>可以将客户端需求解耦为不同的功能需要，调用不同的</a:t>
            </a:r>
            <a:r>
              <a:rPr lang="en-US" altLang="zh-CN" b="1" dirty="0">
                <a:latin typeface="楷体" panose="02010609060101010101" pitchFamily="49" charset="-122"/>
                <a:ea typeface="楷体" panose="02010609060101010101" pitchFamily="49" charset="-122"/>
                <a:cs typeface="+mn-ea"/>
              </a:rPr>
              <a:t>API</a:t>
            </a:r>
            <a:r>
              <a:rPr lang="zh-CN" altLang="en-US" b="1" dirty="0">
                <a:latin typeface="楷体" panose="02010609060101010101" pitchFamily="49" charset="-122"/>
                <a:ea typeface="楷体" panose="02010609060101010101" pitchFamily="49" charset="-122"/>
                <a:cs typeface="+mn-ea"/>
              </a:rPr>
              <a:t>；可以把</a:t>
            </a:r>
            <a:r>
              <a:rPr lang="en-US" altLang="zh-CN" b="1" dirty="0">
                <a:latin typeface="楷体" panose="02010609060101010101" pitchFamily="49" charset="-122"/>
                <a:ea typeface="楷体" panose="02010609060101010101" pitchFamily="49" charset="-122"/>
                <a:cs typeface="+mn-ea"/>
              </a:rPr>
              <a:t>API</a:t>
            </a:r>
            <a:r>
              <a:rPr lang="zh-CN" altLang="en-US" b="1" dirty="0">
                <a:latin typeface="楷体" panose="02010609060101010101" pitchFamily="49" charset="-122"/>
                <a:ea typeface="楷体" panose="02010609060101010101" pitchFamily="49" charset="-122"/>
                <a:cs typeface="+mn-ea"/>
              </a:rPr>
              <a:t>请求聚合到一起，可降低交互次数，提供保障性，降低成本；</a:t>
            </a:r>
            <a:endParaRPr lang="en-US" altLang="zh-CN" b="1" dirty="0">
              <a:latin typeface="楷体" panose="02010609060101010101" pitchFamily="49" charset="-122"/>
              <a:ea typeface="楷体" panose="02010609060101010101" pitchFamily="49" charset="-122"/>
              <a:cs typeface="+mn-ea"/>
            </a:endParaRPr>
          </a:p>
          <a:p>
            <a:pPr>
              <a:lnSpc>
                <a:spcPct val="150000"/>
              </a:lnSpc>
            </a:pPr>
            <a:r>
              <a:rPr lang="zh-CN" altLang="en-US" b="1" dirty="0">
                <a:latin typeface="楷体" panose="02010609060101010101" pitchFamily="49" charset="-122"/>
                <a:ea typeface="楷体" panose="02010609060101010101" pitchFamily="49" charset="-122"/>
                <a:cs typeface="+mn-ea"/>
                <a:sym typeface="+mn-lt"/>
              </a:rPr>
              <a:t>注册中心：提供服务注册与调用功能的对象。</a:t>
            </a: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2.4</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方案比选</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pic>
        <p:nvPicPr>
          <p:cNvPr id="12" name="图片 11"/>
          <p:cNvPicPr>
            <a:picLocks noChangeAspect="1"/>
          </p:cNvPicPr>
          <p:nvPr/>
        </p:nvPicPr>
        <p:blipFill>
          <a:blip r:embed="rId4"/>
          <a:stretch>
            <a:fillRect/>
          </a:stretch>
        </p:blipFill>
        <p:spPr>
          <a:xfrm>
            <a:off x="6227323" y="1988196"/>
            <a:ext cx="4628745" cy="4540019"/>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963988" y="2173288"/>
            <a:ext cx="4191000" cy="1312862"/>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4387844" y="2392214"/>
            <a:ext cx="3416320" cy="646331"/>
          </a:xfrm>
          <a:prstGeom prst="rect">
            <a:avLst/>
          </a:prstGeom>
          <a:noFill/>
        </p:spPr>
        <p:txBody>
          <a:bodyPr wrap="non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6" name="文本框 5"/>
          <p:cNvSpPr txBox="1"/>
          <p:nvPr/>
        </p:nvSpPr>
        <p:spPr>
          <a:xfrm>
            <a:off x="5611813" y="4914900"/>
            <a:ext cx="895350" cy="707886"/>
          </a:xfrm>
          <a:prstGeom prst="rect">
            <a:avLst/>
          </a:prstGeom>
          <a:noFill/>
        </p:spPr>
        <p:txBody>
          <a:bodyPr wrap="square" rtlCol="0">
            <a:spAutoFit/>
          </a:bodyPr>
          <a:lstStyle/>
          <a:p>
            <a:pPr algn="ctr"/>
            <a:r>
              <a:rPr lang="en-US" altLang="zh-CN"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rPr>
              <a:t>3</a:t>
            </a:r>
            <a:endParaRPr lang="zh-CN" altLang="en-US"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3.1</a:t>
            </a:r>
            <a:r>
              <a:rPr lang="zh-CN" altLang="en-US" sz="3200" b="1" dirty="0">
                <a:latin typeface="微软雅黑" panose="020B0503020204020204" pitchFamily="34" charset="-122"/>
                <a:ea typeface="微软雅黑" panose="020B0503020204020204" pitchFamily="34" charset="-122"/>
                <a:cs typeface="+mn-ea"/>
                <a:sym typeface="+mn-lt"/>
              </a:rPr>
              <a:t> 设备认证</a:t>
            </a:r>
          </a:p>
        </p:txBody>
      </p:sp>
      <p:sp>
        <p:nvSpPr>
          <p:cNvPr id="9" name="矩形: 圆角 8"/>
          <p:cNvSpPr/>
          <p:nvPr/>
        </p:nvSpPr>
        <p:spPr>
          <a:xfrm>
            <a:off x="-40005" y="2014220"/>
            <a:ext cx="12240895" cy="4857750"/>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4140" y="2013585"/>
            <a:ext cx="12261215" cy="4523105"/>
          </a:xfrm>
          <a:prstGeom prst="rect">
            <a:avLst/>
          </a:prstGeom>
          <a:noFill/>
        </p:spPr>
        <p:txBody>
          <a:bodyPr wrap="square" rtlCol="0">
            <a:spAutoFit/>
          </a:bodyPr>
          <a:lstStyle/>
          <a:p>
            <a:r>
              <a:rPr sz="2400" b="1" dirty="0">
                <a:latin typeface="楷体" panose="02010609060101010101" pitchFamily="49" charset="-122"/>
                <a:ea typeface="楷体" panose="02010609060101010101" pitchFamily="49" charset="-122"/>
                <a:cs typeface="+mn-ea"/>
              </a:rPr>
              <a:t> 已有上学期综设完成的基于音频的安全D2D通信系统，经过比较和权衡，决定采用开源的sinvoice的算法，sinvoice主要有以下优点：</a:t>
            </a:r>
          </a:p>
          <a:p>
            <a:r>
              <a:rPr sz="2400" b="1" dirty="0">
                <a:latin typeface="楷体" panose="02010609060101010101" pitchFamily="49" charset="-122"/>
                <a:ea typeface="楷体" panose="02010609060101010101" pitchFamily="49" charset="-122"/>
                <a:cs typeface="+mn-ea"/>
              </a:rPr>
              <a:t>1.识别效率更高，几乎达到100%，完全可以达到商业用途标准，比chirp，支付宝，茄子快传等软件的识别效率更高。</a:t>
            </a:r>
          </a:p>
          <a:p>
            <a:r>
              <a:rPr sz="2400" b="1" dirty="0">
                <a:latin typeface="楷体" panose="02010609060101010101" pitchFamily="49" charset="-122"/>
                <a:ea typeface="楷体" panose="02010609060101010101" pitchFamily="49" charset="-122"/>
                <a:cs typeface="+mn-ea"/>
              </a:rPr>
              <a:t>2.能支持更多复杂场景的识别，在有嘈杂大声的背景音乐，嘈杂的会议室，食堂，公交车，马路，施工场地，小汽车，KTV等一些复杂的环境下，依然能保持很高的识别率。</a:t>
            </a:r>
          </a:p>
          <a:p>
            <a:r>
              <a:rPr sz="2400" b="1" dirty="0">
                <a:latin typeface="楷体" panose="02010609060101010101" pitchFamily="49" charset="-122"/>
                <a:ea typeface="楷体" panose="02010609060101010101" pitchFamily="49" charset="-122"/>
                <a:cs typeface="+mn-ea"/>
              </a:rPr>
              <a:t>3.能支持更多token的识别，通过编码可以传送所有字符。</a:t>
            </a:r>
          </a:p>
          <a:p>
            <a:r>
              <a:rPr sz="2400" b="1" dirty="0">
                <a:latin typeface="楷体" panose="02010609060101010101" pitchFamily="49" charset="-122"/>
                <a:ea typeface="楷体" panose="02010609060101010101" pitchFamily="49" charset="-122"/>
                <a:cs typeface="+mn-ea"/>
              </a:rPr>
              <a:t>4.通过定制可以实现相同字符的连续传递,比如“234456”。</a:t>
            </a:r>
          </a:p>
          <a:p>
            <a:r>
              <a:rPr sz="2400" b="1" dirty="0">
                <a:latin typeface="楷体" panose="02010609060101010101" pitchFamily="49" charset="-122"/>
                <a:ea typeface="楷体" panose="02010609060101010101" pitchFamily="49" charset="-122"/>
                <a:cs typeface="+mn-ea"/>
              </a:rPr>
              <a:t>5.支持自动纠错功能，在有3个以内字符解码出错的情况下可以自动纠正。</a:t>
            </a:r>
          </a:p>
          <a:p>
            <a:r>
              <a:rPr sz="2400" b="1" dirty="0">
                <a:latin typeface="楷体" panose="02010609060101010101" pitchFamily="49" charset="-122"/>
                <a:ea typeface="楷体" panose="02010609060101010101" pitchFamily="49" charset="-122"/>
                <a:cs typeface="+mn-ea"/>
              </a:rPr>
              <a:t>6.程序运行效率非常高，可以用于智能手机，功能手机，嵌入式设备，PC，平板等嵌入式系统上。</a:t>
            </a:r>
          </a:p>
          <a:p>
            <a:r>
              <a:rPr sz="2400" b="1" dirty="0">
                <a:latin typeface="楷体" panose="02010609060101010101" pitchFamily="49" charset="-122"/>
                <a:ea typeface="楷体" panose="02010609060101010101" pitchFamily="49" charset="-122"/>
                <a:cs typeface="+mn-ea"/>
              </a:rPr>
              <a:t>7.声波的频率声音和音量可定制。</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3.1</a:t>
            </a:r>
            <a:r>
              <a:rPr lang="zh-CN" altLang="en-US" sz="3200" b="1" dirty="0">
                <a:latin typeface="微软雅黑" panose="020B0503020204020204" pitchFamily="34" charset="-122"/>
                <a:ea typeface="微软雅黑" panose="020B0503020204020204" pitchFamily="34" charset="-122"/>
                <a:cs typeface="+mn-ea"/>
                <a:sym typeface="+mn-lt"/>
              </a:rPr>
              <a:t> 设备认证</a:t>
            </a: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375450" y="2410649"/>
            <a:ext cx="9460149" cy="3415030"/>
          </a:xfrm>
          <a:prstGeom prst="rect">
            <a:avLst/>
          </a:prstGeom>
          <a:noFill/>
        </p:spPr>
        <p:txBody>
          <a:bodyPr wrap="square" rtlCol="0">
            <a:spAutoFit/>
          </a:bodyPr>
          <a:lstStyle/>
          <a:p>
            <a:r>
              <a:rPr sz="2400" b="1" dirty="0">
                <a:latin typeface="楷体" panose="02010609060101010101" pitchFamily="49" charset="-122"/>
                <a:ea typeface="楷体" panose="02010609060101010101" pitchFamily="49" charset="-122"/>
                <a:cs typeface="+mn-ea"/>
              </a:rPr>
              <a:t>    在sinvoice的demo中使用SinVoicePlayer.play(text)方法就可以播放出我们想要传输的数字的对应音频信号，然后进行解析即可。在SinVoicePlayer中，是通过调用PcmPlayer的start()方法，进行播放操作的，而在pcmPlayer中，则是又调用AudioTrace来实现最终的音频播放功能。通过对AudioTrace的一层层封装，最终实现了SinVoicePlayer的简单调用。</a:t>
            </a:r>
          </a:p>
          <a:p>
            <a:r>
              <a:rPr sz="2400" b="1" dirty="0">
                <a:latin typeface="楷体" panose="02010609060101010101" pitchFamily="49" charset="-122"/>
                <a:ea typeface="楷体" panose="02010609060101010101" pitchFamily="49" charset="-122"/>
                <a:cs typeface="+mn-ea"/>
              </a:rPr>
              <a:t>    通过Encoder类、SinGenerator类和Buffer类完成对信息的编码、存储。其中，Buffer这个类是对字节数据进行存储的类，用来保存编码完成之后的字节数据。</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3.2</a:t>
            </a:r>
            <a:r>
              <a:rPr lang="zh-CN" altLang="en-US" sz="3200" b="1" dirty="0">
                <a:latin typeface="微软雅黑" panose="020B0503020204020204" pitchFamily="34" charset="-122"/>
                <a:ea typeface="微软雅黑" panose="020B0503020204020204" pitchFamily="34" charset="-122"/>
                <a:cs typeface="+mn-ea"/>
                <a:sym typeface="+mn-lt"/>
              </a:rPr>
              <a:t> 网络通信</a:t>
            </a:r>
          </a:p>
        </p:txBody>
      </p:sp>
      <p:sp>
        <p:nvSpPr>
          <p:cNvPr id="9" name="矩形: 圆角 8"/>
          <p:cNvSpPr/>
          <p:nvPr/>
        </p:nvSpPr>
        <p:spPr>
          <a:xfrm>
            <a:off x="-6985" y="201424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85" y="2014241"/>
            <a:ext cx="9460149" cy="1938020"/>
          </a:xfrm>
          <a:prstGeom prst="rect">
            <a:avLst/>
          </a:prstGeom>
          <a:noFill/>
        </p:spPr>
        <p:txBody>
          <a:bodyPr wrap="square" rtlCol="0">
            <a:spAutoFit/>
          </a:bodyPr>
          <a:lstStyle/>
          <a:p>
            <a:r>
              <a:rPr lang="en-US" sz="2400" b="1" dirty="0">
                <a:latin typeface="楷体" panose="02010609060101010101" pitchFamily="49" charset="-122"/>
                <a:ea typeface="楷体" panose="02010609060101010101" pitchFamily="49" charset="-122"/>
                <a:cs typeface="+mn-ea"/>
              </a:rPr>
              <a:t>1.</a:t>
            </a:r>
            <a:r>
              <a:rPr sz="2400" b="1" dirty="0">
                <a:latin typeface="楷体" panose="02010609060101010101" pitchFamily="49" charset="-122"/>
                <a:ea typeface="楷体" panose="02010609060101010101" pitchFamily="49" charset="-122"/>
                <a:cs typeface="+mn-ea"/>
              </a:rPr>
              <a:t>客户端A加密过程</a:t>
            </a:r>
            <a:r>
              <a:rPr lang="zh-CN" sz="2400" b="1" dirty="0">
                <a:latin typeface="楷体" panose="02010609060101010101" pitchFamily="49" charset="-122"/>
                <a:ea typeface="楷体" panose="02010609060101010101" pitchFamily="49" charset="-122"/>
                <a:cs typeface="+mn-ea"/>
              </a:rPr>
              <a:t>：</a:t>
            </a:r>
          </a:p>
          <a:p>
            <a:r>
              <a:rPr sz="2400" b="1" dirty="0">
                <a:latin typeface="楷体" panose="02010609060101010101" pitchFamily="49" charset="-122"/>
                <a:ea typeface="楷体" panose="02010609060101010101" pitchFamily="49" charset="-122"/>
                <a:cs typeface="+mn-ea"/>
              </a:rPr>
              <a:t>主要分为以下三个步骤：1.客户端A随机产生AES的密钥；2.对身份证信息（重要信息）进行AES加密；3.通过使用RSA对AES密钥进行公钥加密。</a:t>
            </a:r>
          </a:p>
          <a:p>
            <a:endParaRPr sz="2400" b="1" dirty="0">
              <a:latin typeface="楷体" panose="02010609060101010101" pitchFamily="49" charset="-122"/>
              <a:ea typeface="楷体" panose="02010609060101010101" pitchFamily="49" charset="-122"/>
              <a:cs typeface="+mn-ea"/>
            </a:endParaRPr>
          </a:p>
        </p:txBody>
      </p:sp>
      <p:pic>
        <p:nvPicPr>
          <p:cNvPr id="5" name="图片 4"/>
          <p:cNvPicPr>
            <a:picLocks noChangeAspect="1"/>
          </p:cNvPicPr>
          <p:nvPr/>
        </p:nvPicPr>
        <p:blipFill>
          <a:blip r:embed="rId4"/>
          <a:stretch>
            <a:fillRect/>
          </a:stretch>
        </p:blipFill>
        <p:spPr>
          <a:xfrm>
            <a:off x="5958205" y="3392170"/>
            <a:ext cx="6191250" cy="3429000"/>
          </a:xfrm>
          <a:prstGeom prst="rect">
            <a:avLst/>
          </a:prstGeom>
        </p:spPr>
      </p:pic>
      <p:sp>
        <p:nvSpPr>
          <p:cNvPr id="8" name="文本框 7"/>
          <p:cNvSpPr txBox="1"/>
          <p:nvPr/>
        </p:nvSpPr>
        <p:spPr>
          <a:xfrm>
            <a:off x="-17513" y="3511216"/>
            <a:ext cx="6094730" cy="2123658"/>
          </a:xfrm>
          <a:prstGeom prst="rect">
            <a:avLst/>
          </a:prstGeom>
          <a:noFill/>
        </p:spPr>
        <p:txBody>
          <a:bodyPr wrap="square" rtlCol="0">
            <a:spAutoFit/>
          </a:bodyPr>
          <a:lstStyle/>
          <a:p>
            <a:r>
              <a:rPr sz="2200" b="1" dirty="0">
                <a:latin typeface="华文仿宋" panose="02010600040101010101" pitchFamily="2" charset="-122"/>
                <a:ea typeface="华文仿宋" panose="02010600040101010101" pitchFamily="2" charset="-122"/>
                <a:cs typeface="+mn-ea"/>
                <a:sym typeface="+mn-ea"/>
              </a:rPr>
              <a:t>这样在传输的过程中，即时加密后的AES密钥被别人截取，对其也无济于事，因为他并不知道RSA的私钥，无法解密得到原本的AES密钥，就无法解密用AES加密后的重要信息。</a:t>
            </a:r>
            <a:endParaRPr sz="2200" b="1" dirty="0">
              <a:latin typeface="华文仿宋" panose="02010600040101010101" pitchFamily="2" charset="-122"/>
              <a:ea typeface="华文仿宋" panose="02010600040101010101" pitchFamily="2" charset="-122"/>
              <a:cs typeface="+mn-ea"/>
            </a:endParaRPr>
          </a:p>
          <a:p>
            <a:r>
              <a:rPr sz="2200" b="1" dirty="0">
                <a:latin typeface="华文仿宋" panose="02010600040101010101" pitchFamily="2" charset="-122"/>
                <a:ea typeface="华文仿宋" panose="02010600040101010101" pitchFamily="2" charset="-122"/>
                <a:cs typeface="+mn-ea"/>
                <a:sym typeface="+mn-ea"/>
              </a:rPr>
              <a:t>我们这里模拟客户端A和服务端，对算法逻辑进行验证。</a:t>
            </a:r>
            <a:endParaRPr sz="2200" b="1" dirty="0">
              <a:latin typeface="华文仿宋" panose="02010600040101010101" pitchFamily="2" charset="-122"/>
              <a:ea typeface="华文仿宋" panose="02010600040101010101" pitchFamily="2" charset="-122"/>
              <a:cs typeface="+mn-ea"/>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3.2</a:t>
            </a:r>
            <a:r>
              <a:rPr lang="zh-CN" altLang="en-US" sz="3200" b="1" dirty="0">
                <a:latin typeface="微软雅黑" panose="020B0503020204020204" pitchFamily="34" charset="-122"/>
                <a:ea typeface="微软雅黑" panose="020B0503020204020204" pitchFamily="34" charset="-122"/>
                <a:cs typeface="+mn-ea"/>
                <a:sym typeface="+mn-lt"/>
              </a:rPr>
              <a:t> 网络通信</a:t>
            </a:r>
          </a:p>
        </p:txBody>
      </p:sp>
      <p:sp>
        <p:nvSpPr>
          <p:cNvPr id="9" name="矩形: 圆角 8"/>
          <p:cNvSpPr/>
          <p:nvPr/>
        </p:nvSpPr>
        <p:spPr>
          <a:xfrm>
            <a:off x="-6985" y="201424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85" y="2090420"/>
            <a:ext cx="6070600" cy="2676525"/>
          </a:xfrm>
          <a:prstGeom prst="rect">
            <a:avLst/>
          </a:prstGeom>
          <a:noFill/>
        </p:spPr>
        <p:txBody>
          <a:bodyPr wrap="square" rtlCol="0">
            <a:spAutoFit/>
          </a:bodyPr>
          <a:lstStyle/>
          <a:p>
            <a:r>
              <a:rPr sz="2400" b="1" dirty="0">
                <a:latin typeface="楷体" panose="02010609060101010101" pitchFamily="49" charset="-122"/>
                <a:ea typeface="楷体" panose="02010609060101010101" pitchFamily="49" charset="-122"/>
                <a:cs typeface="+mn-ea"/>
              </a:rPr>
              <a:t>2.客户端B解密过程</a:t>
            </a:r>
            <a:r>
              <a:rPr lang="zh-CN" sz="2400" b="1" dirty="0">
                <a:latin typeface="楷体" panose="02010609060101010101" pitchFamily="49" charset="-122"/>
                <a:ea typeface="楷体" panose="02010609060101010101" pitchFamily="49" charset="-122"/>
                <a:cs typeface="+mn-ea"/>
              </a:rPr>
              <a:t>：</a:t>
            </a:r>
          </a:p>
          <a:p>
            <a:r>
              <a:rPr sz="2400" b="1" dirty="0">
                <a:latin typeface="楷体" panose="02010609060101010101" pitchFamily="49" charset="-122"/>
                <a:ea typeface="楷体" panose="02010609060101010101" pitchFamily="49" charset="-122"/>
                <a:cs typeface="+mn-ea"/>
              </a:rPr>
              <a:t>主要分为以下两个步骤：</a:t>
            </a:r>
          </a:p>
          <a:p>
            <a:r>
              <a:rPr sz="2400" b="1" dirty="0">
                <a:latin typeface="楷体" panose="02010609060101010101" pitchFamily="49" charset="-122"/>
                <a:ea typeface="楷体" panose="02010609060101010101" pitchFamily="49" charset="-122"/>
                <a:cs typeface="+mn-ea"/>
              </a:rPr>
              <a:t>1.对加密后的AES密钥进行RSA私钥解密，拿到密钥原文；</a:t>
            </a:r>
          </a:p>
          <a:p>
            <a:r>
              <a:rPr sz="2400" b="1" dirty="0">
                <a:latin typeface="楷体" panose="02010609060101010101" pitchFamily="49" charset="-122"/>
                <a:ea typeface="楷体" panose="02010609060101010101" pitchFamily="49" charset="-122"/>
                <a:cs typeface="+mn-ea"/>
              </a:rPr>
              <a:t>2.对加密后的重要信息进行AES解密，拿到原始内容。</a:t>
            </a:r>
          </a:p>
          <a:p>
            <a:endParaRPr sz="2400" b="1" dirty="0">
              <a:latin typeface="楷体" panose="02010609060101010101" pitchFamily="49" charset="-122"/>
              <a:ea typeface="楷体" panose="02010609060101010101" pitchFamily="49" charset="-122"/>
              <a:cs typeface="+mn-ea"/>
            </a:endParaRPr>
          </a:p>
        </p:txBody>
      </p:sp>
      <p:pic>
        <p:nvPicPr>
          <p:cNvPr id="7" name="图片 6"/>
          <p:cNvPicPr>
            <a:picLocks noChangeAspect="1"/>
          </p:cNvPicPr>
          <p:nvPr/>
        </p:nvPicPr>
        <p:blipFill>
          <a:blip r:embed="rId4"/>
          <a:stretch>
            <a:fillRect/>
          </a:stretch>
        </p:blipFill>
        <p:spPr>
          <a:xfrm>
            <a:off x="6042660" y="2873375"/>
            <a:ext cx="6124575" cy="398145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963988" y="2173288"/>
            <a:ext cx="4191000" cy="1312862"/>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080341" y="2392214"/>
            <a:ext cx="2031325" cy="646331"/>
          </a:xfrm>
          <a:prstGeom prst="rect">
            <a:avLst/>
          </a:prstGeom>
          <a:noFill/>
        </p:spPr>
        <p:txBody>
          <a:bodyPr wrap="non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项目概述</a:t>
            </a:r>
          </a:p>
        </p:txBody>
      </p:sp>
      <p:sp>
        <p:nvSpPr>
          <p:cNvPr id="6" name="文本框 5"/>
          <p:cNvSpPr txBox="1"/>
          <p:nvPr/>
        </p:nvSpPr>
        <p:spPr>
          <a:xfrm>
            <a:off x="5611813" y="4914900"/>
            <a:ext cx="895350" cy="707886"/>
          </a:xfrm>
          <a:prstGeom prst="rect">
            <a:avLst/>
          </a:prstGeom>
          <a:noFill/>
        </p:spPr>
        <p:txBody>
          <a:bodyPr wrap="square" rtlCol="0">
            <a:spAutoFit/>
          </a:bodyPr>
          <a:lstStyle/>
          <a:p>
            <a:pPr algn="ctr"/>
            <a:r>
              <a:rPr lang="en-US" altLang="zh-CN"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rPr>
              <a:t>1</a:t>
            </a:r>
            <a:endParaRPr lang="zh-CN" altLang="en-US"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3.2</a:t>
            </a:r>
            <a:r>
              <a:rPr lang="zh-CN" altLang="en-US" sz="3200" b="1" dirty="0">
                <a:latin typeface="微软雅黑" panose="020B0503020204020204" pitchFamily="34" charset="-122"/>
                <a:ea typeface="微软雅黑" panose="020B0503020204020204" pitchFamily="34" charset="-122"/>
                <a:cs typeface="+mn-ea"/>
                <a:sym typeface="+mn-lt"/>
              </a:rPr>
              <a:t> 网络通信</a:t>
            </a:r>
          </a:p>
        </p:txBody>
      </p:sp>
      <p:sp>
        <p:nvSpPr>
          <p:cNvPr id="9" name="矩形: 圆角 8"/>
          <p:cNvSpPr/>
          <p:nvPr/>
        </p:nvSpPr>
        <p:spPr>
          <a:xfrm>
            <a:off x="-6985" y="201424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985" y="2090420"/>
            <a:ext cx="6070600" cy="2676525"/>
          </a:xfrm>
          <a:prstGeom prst="rect">
            <a:avLst/>
          </a:prstGeom>
          <a:noFill/>
        </p:spPr>
        <p:txBody>
          <a:bodyPr wrap="square" rtlCol="0">
            <a:spAutoFit/>
          </a:bodyPr>
          <a:lstStyle/>
          <a:p>
            <a:r>
              <a:rPr sz="2400" b="1" dirty="0">
                <a:latin typeface="楷体" panose="02010609060101010101" pitchFamily="49" charset="-122"/>
                <a:ea typeface="楷体" panose="02010609060101010101" pitchFamily="49" charset="-122"/>
                <a:cs typeface="+mn-ea"/>
              </a:rPr>
              <a:t>2.客户端B解密过程</a:t>
            </a:r>
            <a:r>
              <a:rPr lang="zh-CN" sz="2400" b="1" dirty="0">
                <a:latin typeface="楷体" panose="02010609060101010101" pitchFamily="49" charset="-122"/>
                <a:ea typeface="楷体" panose="02010609060101010101" pitchFamily="49" charset="-122"/>
                <a:cs typeface="+mn-ea"/>
              </a:rPr>
              <a:t>：</a:t>
            </a:r>
          </a:p>
          <a:p>
            <a:r>
              <a:rPr sz="2400" b="1" dirty="0">
                <a:latin typeface="楷体" panose="02010609060101010101" pitchFamily="49" charset="-122"/>
                <a:ea typeface="楷体" panose="02010609060101010101" pitchFamily="49" charset="-122"/>
                <a:cs typeface="+mn-ea"/>
              </a:rPr>
              <a:t>主要分为以下两个步骤：</a:t>
            </a:r>
          </a:p>
          <a:p>
            <a:r>
              <a:rPr sz="2400" b="1" dirty="0">
                <a:latin typeface="楷体" panose="02010609060101010101" pitchFamily="49" charset="-122"/>
                <a:ea typeface="楷体" panose="02010609060101010101" pitchFamily="49" charset="-122"/>
                <a:cs typeface="+mn-ea"/>
              </a:rPr>
              <a:t>1.对加密后的AES密钥进行RSA私钥解密，拿到密钥原文；</a:t>
            </a:r>
          </a:p>
          <a:p>
            <a:r>
              <a:rPr sz="2400" b="1" dirty="0">
                <a:latin typeface="楷体" panose="02010609060101010101" pitchFamily="49" charset="-122"/>
                <a:ea typeface="楷体" panose="02010609060101010101" pitchFamily="49" charset="-122"/>
                <a:cs typeface="+mn-ea"/>
              </a:rPr>
              <a:t>2.对加密后的重要信息进行AES解密，拿到原始内容。</a:t>
            </a:r>
          </a:p>
          <a:p>
            <a:endParaRPr sz="2400" b="1" dirty="0">
              <a:latin typeface="楷体" panose="02010609060101010101" pitchFamily="49" charset="-122"/>
              <a:ea typeface="楷体" panose="02010609060101010101" pitchFamily="49" charset="-122"/>
              <a:cs typeface="+mn-ea"/>
            </a:endParaRPr>
          </a:p>
        </p:txBody>
      </p:sp>
      <p:pic>
        <p:nvPicPr>
          <p:cNvPr id="7" name="图片 6"/>
          <p:cNvPicPr>
            <a:picLocks noChangeAspect="1"/>
          </p:cNvPicPr>
          <p:nvPr/>
        </p:nvPicPr>
        <p:blipFill>
          <a:blip r:embed="rId4"/>
          <a:stretch>
            <a:fillRect/>
          </a:stretch>
        </p:blipFill>
        <p:spPr>
          <a:xfrm>
            <a:off x="6042660" y="2873375"/>
            <a:ext cx="6124575" cy="398145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3.2 </a:t>
            </a:r>
            <a:r>
              <a:rPr sz="3200" b="1" dirty="0" err="1">
                <a:latin typeface="微软雅黑" panose="020B0503020204020204" pitchFamily="34" charset="-122"/>
                <a:ea typeface="微软雅黑" panose="020B0503020204020204" pitchFamily="34" charset="-122"/>
                <a:cs typeface="+mn-ea"/>
                <a:sym typeface="+mn-lt"/>
              </a:rPr>
              <a:t>网络通信</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Picture"/>
          <p:cNvPicPr>
            <a:picLocks noChangeAspect="1" noChangeArrowheads="1"/>
          </p:cNvPicPr>
          <p:nvPr/>
        </p:nvPicPr>
        <p:blipFill>
          <a:blip r:embed="rId4"/>
          <a:stretch>
            <a:fillRect/>
          </a:stretch>
        </p:blipFill>
        <p:spPr>
          <a:xfrm>
            <a:off x="3203575" y="1980565"/>
            <a:ext cx="6219190" cy="4275455"/>
          </a:xfrm>
          <a:prstGeom prst="rect">
            <a:avLst/>
          </a:prstGeom>
          <a:noFill/>
          <a:ln w="9525">
            <a:noFill/>
          </a:ln>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3200" b="1" dirty="0">
                <a:latin typeface="微软雅黑" panose="020B0503020204020204" pitchFamily="34" charset="-122"/>
                <a:ea typeface="微软雅黑" panose="020B0503020204020204" pitchFamily="34" charset="-122"/>
                <a:cs typeface="+mn-ea"/>
                <a:sym typeface="+mn-lt"/>
              </a:rPr>
              <a:t>3</a:t>
            </a:r>
            <a:r>
              <a:rPr lang="en-US" sz="3200" b="1" dirty="0">
                <a:latin typeface="微软雅黑" panose="020B0503020204020204" pitchFamily="34" charset="-122"/>
                <a:ea typeface="微软雅黑" panose="020B0503020204020204" pitchFamily="34" charset="-122"/>
                <a:cs typeface="+mn-ea"/>
                <a:sym typeface="+mn-lt"/>
              </a:rPr>
              <a:t>.3 </a:t>
            </a:r>
            <a:r>
              <a:rPr sz="3200" b="1" dirty="0" err="1">
                <a:latin typeface="微软雅黑" panose="020B0503020204020204" pitchFamily="34" charset="-122"/>
                <a:ea typeface="微软雅黑" panose="020B0503020204020204" pitchFamily="34" charset="-122"/>
                <a:cs typeface="+mn-ea"/>
                <a:sym typeface="+mn-lt"/>
              </a:rPr>
              <a:t>位移向量计算</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38250" y="2263140"/>
            <a:ext cx="9734550" cy="829945"/>
          </a:xfrm>
          <a:prstGeom prst="rect">
            <a:avLst/>
          </a:prstGeom>
          <a:noFill/>
          <a:ln w="9525">
            <a:noFill/>
          </a:ln>
        </p:spPr>
        <p:txBody>
          <a:bodyPr wrap="square">
            <a:spAutoFit/>
          </a:bodyPr>
          <a:lstStyle/>
          <a:p>
            <a:pPr indent="0"/>
            <a:r>
              <a:rPr lang="en-US" sz="2400" b="0">
                <a:latin typeface="Calibri" panose="020F0502020204030204" charset="0"/>
                <a:cs typeface="Times New Roman" panose="02020603050405020304" charset="0"/>
              </a:rPr>
              <a:t> </a:t>
            </a:r>
            <a:r>
              <a:rPr lang="zh-CN" sz="2400" b="0">
                <a:cs typeface="Calibri" panose="020F0502020204030204" charset="0"/>
              </a:rPr>
              <a:t>在程序的实现过程中，我们定义了一个新的类DataHistory来封装数据，记录每个采样时间点的加速度的值，速度值以及位移值。</a:t>
            </a:r>
            <a:endParaRPr lang="zh-CN" altLang="en-US" sz="2400"/>
          </a:p>
        </p:txBody>
      </p:sp>
      <p:graphicFrame>
        <p:nvGraphicFramePr>
          <p:cNvPr id="7" name="表格 6"/>
          <p:cNvGraphicFramePr/>
          <p:nvPr/>
        </p:nvGraphicFramePr>
        <p:xfrm>
          <a:off x="1238885" y="3091815"/>
          <a:ext cx="9710420" cy="2441575"/>
        </p:xfrm>
        <a:graphic>
          <a:graphicData uri="http://schemas.openxmlformats.org/drawingml/2006/table">
            <a:tbl>
              <a:tblPr firstRow="1" bandRow="1">
                <a:tableStyleId>{5C22544A-7EE6-4342-B048-85BDC9FD1C3A}</a:tableStyleId>
              </a:tblPr>
              <a:tblGrid>
                <a:gridCol w="3063240">
                  <a:extLst>
                    <a:ext uri="{9D8B030D-6E8A-4147-A177-3AD203B41FA5}">
                      <a16:colId xmlns:a16="http://schemas.microsoft.com/office/drawing/2014/main" val="20000"/>
                    </a:ext>
                  </a:extLst>
                </a:gridCol>
                <a:gridCol w="3062605">
                  <a:extLst>
                    <a:ext uri="{9D8B030D-6E8A-4147-A177-3AD203B41FA5}">
                      <a16:colId xmlns:a16="http://schemas.microsoft.com/office/drawing/2014/main" val="20001"/>
                    </a:ext>
                  </a:extLst>
                </a:gridCol>
                <a:gridCol w="3584575">
                  <a:extLst>
                    <a:ext uri="{9D8B030D-6E8A-4147-A177-3AD203B41FA5}">
                      <a16:colId xmlns:a16="http://schemas.microsoft.com/office/drawing/2014/main" val="20002"/>
                    </a:ext>
                  </a:extLst>
                </a:gridCol>
              </a:tblGrid>
              <a:tr h="488315">
                <a:tc>
                  <a:txBody>
                    <a:bodyPr/>
                    <a:lstStyle/>
                    <a:p>
                      <a:pPr>
                        <a:buNone/>
                      </a:pPr>
                      <a:r>
                        <a:rPr lang="zh-CN" altLang="en-US"/>
                        <a:t>变量名</a:t>
                      </a:r>
                    </a:p>
                  </a:txBody>
                  <a:tcPr/>
                </a:tc>
                <a:tc>
                  <a:txBody>
                    <a:bodyPr/>
                    <a:lstStyle/>
                    <a:p>
                      <a:pPr>
                        <a:buNone/>
                      </a:pPr>
                      <a:r>
                        <a:rPr lang="zh-CN" altLang="en-US"/>
                        <a:t>类型</a:t>
                      </a:r>
                    </a:p>
                  </a:txBody>
                  <a:tcPr/>
                </a:tc>
                <a:tc>
                  <a:txBody>
                    <a:bodyPr/>
                    <a:lstStyle/>
                    <a:p>
                      <a:pPr>
                        <a:buNone/>
                      </a:pPr>
                      <a:r>
                        <a:rPr lang="zh-CN" altLang="en-US"/>
                        <a:t>含义</a:t>
                      </a:r>
                    </a:p>
                  </a:txBody>
                  <a:tcPr/>
                </a:tc>
                <a:extLst>
                  <a:ext uri="{0D108BD9-81ED-4DB2-BD59-A6C34878D82A}">
                    <a16:rowId xmlns:a16="http://schemas.microsoft.com/office/drawing/2014/main" val="10000"/>
                  </a:ext>
                </a:extLst>
              </a:tr>
              <a:tr h="488315">
                <a:tc>
                  <a:txBody>
                    <a:bodyPr/>
                    <a:lstStyle/>
                    <a:p>
                      <a:pPr>
                        <a:buNone/>
                      </a:pPr>
                      <a:r>
                        <a:rPr lang="en-US" altLang="zh-CN"/>
                        <a:t>lastAccel</a:t>
                      </a:r>
                    </a:p>
                  </a:txBody>
                  <a:tcPr/>
                </a:tc>
                <a:tc>
                  <a:txBody>
                    <a:bodyPr/>
                    <a:lstStyle/>
                    <a:p>
                      <a:pPr>
                        <a:buNone/>
                      </a:pPr>
                      <a:r>
                        <a:rPr lang="en-US" altLang="zh-CN"/>
                        <a:t>double</a:t>
                      </a:r>
                    </a:p>
                  </a:txBody>
                  <a:tcPr/>
                </a:tc>
                <a:tc>
                  <a:txBody>
                    <a:bodyPr/>
                    <a:lstStyle/>
                    <a:p>
                      <a:pPr>
                        <a:buNone/>
                      </a:pPr>
                      <a:r>
                        <a:rPr lang="zh-CN" altLang="en-US"/>
                        <a:t>该采样点上对应得加速度值</a:t>
                      </a:r>
                    </a:p>
                  </a:txBody>
                  <a:tcPr/>
                </a:tc>
                <a:extLst>
                  <a:ext uri="{0D108BD9-81ED-4DB2-BD59-A6C34878D82A}">
                    <a16:rowId xmlns:a16="http://schemas.microsoft.com/office/drawing/2014/main" val="10001"/>
                  </a:ext>
                </a:extLst>
              </a:tr>
              <a:tr h="488315">
                <a:tc>
                  <a:txBody>
                    <a:bodyPr/>
                    <a:lstStyle/>
                    <a:p>
                      <a:pPr>
                        <a:buNone/>
                      </a:pPr>
                      <a:r>
                        <a:rPr lang="en-US" altLang="zh-CN"/>
                        <a:t>lastSpeed</a:t>
                      </a:r>
                    </a:p>
                  </a:txBody>
                  <a:tcPr/>
                </a:tc>
                <a:tc>
                  <a:txBody>
                    <a:bodyPr/>
                    <a:lstStyle/>
                    <a:p>
                      <a:pPr>
                        <a:buNone/>
                      </a:pPr>
                      <a:r>
                        <a:rPr lang="en-US" altLang="zh-CN"/>
                        <a:t>double</a:t>
                      </a:r>
                    </a:p>
                  </a:txBody>
                  <a:tcPr/>
                </a:tc>
                <a:tc>
                  <a:txBody>
                    <a:bodyPr/>
                    <a:lstStyle/>
                    <a:p>
                      <a:pPr>
                        <a:buNone/>
                      </a:pPr>
                      <a:r>
                        <a:rPr lang="zh-CN" altLang="en-US"/>
                        <a:t>该采样点上对应得速度值</a:t>
                      </a:r>
                    </a:p>
                  </a:txBody>
                  <a:tcPr/>
                </a:tc>
                <a:extLst>
                  <a:ext uri="{0D108BD9-81ED-4DB2-BD59-A6C34878D82A}">
                    <a16:rowId xmlns:a16="http://schemas.microsoft.com/office/drawing/2014/main" val="10002"/>
                  </a:ext>
                </a:extLst>
              </a:tr>
              <a:tr h="488315">
                <a:tc>
                  <a:txBody>
                    <a:bodyPr/>
                    <a:lstStyle/>
                    <a:p>
                      <a:pPr>
                        <a:buNone/>
                      </a:pPr>
                      <a:r>
                        <a:rPr lang="en-US" altLang="zh-CN"/>
                        <a:t>lastDistance</a:t>
                      </a:r>
                    </a:p>
                  </a:txBody>
                  <a:tcPr/>
                </a:tc>
                <a:tc>
                  <a:txBody>
                    <a:bodyPr/>
                    <a:lstStyle/>
                    <a:p>
                      <a:pPr>
                        <a:buNone/>
                      </a:pPr>
                      <a:r>
                        <a:rPr lang="en-US" altLang="zh-CN"/>
                        <a:t>double</a:t>
                      </a:r>
                    </a:p>
                  </a:txBody>
                  <a:tcPr/>
                </a:tc>
                <a:tc>
                  <a:txBody>
                    <a:bodyPr/>
                    <a:lstStyle/>
                    <a:p>
                      <a:pPr>
                        <a:buNone/>
                      </a:pPr>
                      <a:r>
                        <a:rPr lang="zh-CN" altLang="en-US"/>
                        <a:t>该采样点上对应的位移值</a:t>
                      </a:r>
                    </a:p>
                  </a:txBody>
                  <a:tcPr/>
                </a:tc>
                <a:extLst>
                  <a:ext uri="{0D108BD9-81ED-4DB2-BD59-A6C34878D82A}">
                    <a16:rowId xmlns:a16="http://schemas.microsoft.com/office/drawing/2014/main" val="10003"/>
                  </a:ext>
                </a:extLst>
              </a:tr>
              <a:tr h="488315">
                <a:tc>
                  <a:txBody>
                    <a:bodyPr/>
                    <a:lstStyle/>
                    <a:p>
                      <a:pPr>
                        <a:buNone/>
                      </a:pPr>
                      <a:r>
                        <a:rPr lang="en-US" altLang="zh-CN"/>
                        <a:t>lastTimetamp</a:t>
                      </a:r>
                    </a:p>
                  </a:txBody>
                  <a:tcPr/>
                </a:tc>
                <a:tc>
                  <a:txBody>
                    <a:bodyPr/>
                    <a:lstStyle/>
                    <a:p>
                      <a:pPr>
                        <a:buNone/>
                      </a:pPr>
                      <a:r>
                        <a:rPr lang="en-US" altLang="zh-CN"/>
                        <a:t>Long</a:t>
                      </a:r>
                    </a:p>
                  </a:txBody>
                  <a:tcPr/>
                </a:tc>
                <a:tc>
                  <a:txBody>
                    <a:bodyPr/>
                    <a:lstStyle/>
                    <a:p>
                      <a:pPr>
                        <a:buNone/>
                      </a:pPr>
                      <a:r>
                        <a:rPr lang="zh-CN" altLang="en-US"/>
                        <a:t>该采样点对应的时间戳</a:t>
                      </a:r>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3.3 </a:t>
            </a:r>
            <a:r>
              <a:rPr sz="3200" b="1" dirty="0" err="1">
                <a:latin typeface="微软雅黑" panose="020B0503020204020204" pitchFamily="34" charset="-122"/>
                <a:ea typeface="微软雅黑" panose="020B0503020204020204" pitchFamily="34" charset="-122"/>
                <a:cs typeface="+mn-ea"/>
                <a:sym typeface="+mn-lt"/>
              </a:rPr>
              <a:t>位移向量计算</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38250" y="2263140"/>
            <a:ext cx="9734550" cy="829945"/>
          </a:xfrm>
          <a:prstGeom prst="rect">
            <a:avLst/>
          </a:prstGeom>
          <a:noFill/>
          <a:ln w="9525">
            <a:noFill/>
          </a:ln>
        </p:spPr>
        <p:txBody>
          <a:bodyPr wrap="square">
            <a:spAutoFit/>
          </a:bodyPr>
          <a:lstStyle/>
          <a:p>
            <a:pPr indent="0"/>
            <a:r>
              <a:rPr sz="2400" b="0"/>
              <a:t> DataHistory的主要数据处理函数是append(float accel,long timestamp)，下面我们介绍其的实现过程:</a:t>
            </a:r>
          </a:p>
        </p:txBody>
      </p:sp>
      <p:pic>
        <p:nvPicPr>
          <p:cNvPr id="5" name="图片 4"/>
          <p:cNvPicPr>
            <a:picLocks noChangeAspect="1"/>
          </p:cNvPicPr>
          <p:nvPr/>
        </p:nvPicPr>
        <p:blipFill>
          <a:blip r:embed="rId4"/>
          <a:stretch>
            <a:fillRect/>
          </a:stretch>
        </p:blipFill>
        <p:spPr>
          <a:xfrm>
            <a:off x="1238249" y="3056370"/>
            <a:ext cx="6143625" cy="355282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3200" b="1" dirty="0">
                <a:latin typeface="微软雅黑" panose="020B0503020204020204" pitchFamily="34" charset="-122"/>
                <a:ea typeface="微软雅黑" panose="020B0503020204020204" pitchFamily="34" charset="-122"/>
                <a:cs typeface="+mn-ea"/>
                <a:sym typeface="+mn-lt"/>
              </a:rPr>
              <a:t>3</a:t>
            </a:r>
            <a:r>
              <a:rPr lang="en-US" sz="3200" b="1" dirty="0">
                <a:latin typeface="微软雅黑" panose="020B0503020204020204" pitchFamily="34" charset="-122"/>
                <a:ea typeface="微软雅黑" panose="020B0503020204020204" pitchFamily="34" charset="-122"/>
                <a:cs typeface="+mn-ea"/>
                <a:sym typeface="+mn-lt"/>
              </a:rPr>
              <a:t>.3 </a:t>
            </a:r>
            <a:r>
              <a:rPr sz="3200" b="1" dirty="0" err="1">
                <a:latin typeface="微软雅黑" panose="020B0503020204020204" pitchFamily="34" charset="-122"/>
                <a:ea typeface="微软雅黑" panose="020B0503020204020204" pitchFamily="34" charset="-122"/>
                <a:cs typeface="+mn-ea"/>
                <a:sym typeface="+mn-lt"/>
              </a:rPr>
              <a:t>位移向量计算</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38250" y="2263140"/>
            <a:ext cx="9734550" cy="1938020"/>
          </a:xfrm>
          <a:prstGeom prst="rect">
            <a:avLst/>
          </a:prstGeom>
          <a:noFill/>
          <a:ln w="9525">
            <a:noFill/>
          </a:ln>
        </p:spPr>
        <p:txBody>
          <a:bodyPr wrap="square">
            <a:spAutoFit/>
          </a:bodyPr>
          <a:lstStyle/>
          <a:p>
            <a:pPr indent="0"/>
            <a:r>
              <a:rPr sz="2400" b="0"/>
              <a:t> 在系统中，我们分别定义了X、Y、Z三个方向的DataHistory对象，分别对三个方向进行处理，最后通过各个分矢量来计算出总位移量，即我们需要测量的距离。通过封装的函数getTotalDistance()来实现这一功能，其中使用到了Math.sqrt()这个函数，它是用来返回数值的平方根的数学函数。</a:t>
            </a:r>
          </a:p>
        </p:txBody>
      </p:sp>
      <p:pic>
        <p:nvPicPr>
          <p:cNvPr id="6" name="图片 5"/>
          <p:cNvPicPr>
            <a:picLocks noChangeAspect="1"/>
          </p:cNvPicPr>
          <p:nvPr/>
        </p:nvPicPr>
        <p:blipFill>
          <a:blip r:embed="rId4"/>
          <a:stretch>
            <a:fillRect/>
          </a:stretch>
        </p:blipFill>
        <p:spPr>
          <a:xfrm>
            <a:off x="5563235" y="3889375"/>
            <a:ext cx="5409565" cy="208407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sz="3200" b="1" dirty="0">
                <a:latin typeface="微软雅黑" panose="020B0503020204020204" pitchFamily="34" charset="-122"/>
                <a:ea typeface="微软雅黑" panose="020B0503020204020204" pitchFamily="34" charset="-122"/>
                <a:cs typeface="+mn-ea"/>
                <a:sym typeface="+mn-lt"/>
              </a:rPr>
              <a:t>3</a:t>
            </a:r>
            <a:r>
              <a:rPr lang="en-US" sz="3200" b="1" dirty="0">
                <a:latin typeface="微软雅黑" panose="020B0503020204020204" pitchFamily="34" charset="-122"/>
                <a:ea typeface="微软雅黑" panose="020B0503020204020204" pitchFamily="34" charset="-122"/>
                <a:cs typeface="+mn-ea"/>
                <a:sym typeface="+mn-lt"/>
              </a:rPr>
              <a:t>.3 </a:t>
            </a:r>
            <a:r>
              <a:rPr sz="3200" b="1" dirty="0" err="1">
                <a:latin typeface="微软雅黑" panose="020B0503020204020204" pitchFamily="34" charset="-122"/>
                <a:ea typeface="微软雅黑" panose="020B0503020204020204" pitchFamily="34" charset="-122"/>
                <a:cs typeface="+mn-ea"/>
                <a:sym typeface="+mn-lt"/>
              </a:rPr>
              <a:t>位移向量计算</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28725" y="2779901"/>
            <a:ext cx="9734550" cy="2676525"/>
          </a:xfrm>
          <a:prstGeom prst="rect">
            <a:avLst/>
          </a:prstGeom>
          <a:noFill/>
          <a:ln w="9525">
            <a:noFill/>
          </a:ln>
        </p:spPr>
        <p:txBody>
          <a:bodyPr wrap="square">
            <a:spAutoFit/>
          </a:bodyPr>
          <a:lstStyle/>
          <a:p>
            <a:pPr indent="0"/>
            <a:r>
              <a:rPr sz="2400" b="0" dirty="0"/>
              <a:t> 水平校正的实现，是对静止的手机进行三个方向的加速度校正，其原因是加速度传感器的固有误差，可能是由于硬件自身缺陷也有可能是由于软件缺陷导致，每次测试都有大致不变的误差，所以在程序中我们通过校正的方式进行抵消。</a:t>
            </a:r>
          </a:p>
          <a:p>
            <a:pPr indent="0"/>
            <a:r>
              <a:rPr sz="2400" b="0" dirty="0" err="1"/>
              <a:t>定义了一个float型数组来保存三个方向的校正值</a:t>
            </a:r>
            <a:r>
              <a:rPr sz="2400" b="0" dirty="0"/>
              <a:t>。</a:t>
            </a:r>
          </a:p>
          <a:p>
            <a:pPr indent="0"/>
            <a:r>
              <a:rPr sz="2400" b="0" dirty="0" err="1"/>
              <a:t>同样数据处理传感器采集回来的数据的时候，需要减去保存在修正数组中的各个数值之后再做处理</a:t>
            </a:r>
            <a:r>
              <a:rPr sz="2400" b="0" dirty="0"/>
              <a:t>。</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3.3 </a:t>
            </a:r>
            <a:r>
              <a:rPr sz="3200" b="1" dirty="0" err="1">
                <a:latin typeface="微软雅黑" panose="020B0503020204020204" pitchFamily="34" charset="-122"/>
                <a:ea typeface="微软雅黑" panose="020B0503020204020204" pitchFamily="34" charset="-122"/>
                <a:cs typeface="+mn-ea"/>
                <a:sym typeface="+mn-lt"/>
              </a:rPr>
              <a:t>位移向量计算</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15390" y="2263140"/>
            <a:ext cx="9734550" cy="829945"/>
          </a:xfrm>
          <a:prstGeom prst="rect">
            <a:avLst/>
          </a:prstGeom>
          <a:noFill/>
          <a:ln w="9525">
            <a:noFill/>
          </a:ln>
        </p:spPr>
        <p:txBody>
          <a:bodyPr wrap="square">
            <a:spAutoFit/>
          </a:bodyPr>
          <a:lstStyle/>
          <a:p>
            <a:pPr indent="0"/>
            <a:r>
              <a:rPr sz="2400" b="0"/>
              <a:t> </a:t>
            </a:r>
            <a:r>
              <a:rPr lang="zh-CN" sz="2400" b="0"/>
              <a:t>测试：位移</a:t>
            </a:r>
            <a:r>
              <a:rPr lang="en-US" altLang="zh-CN" sz="2400" b="0"/>
              <a:t>20cm</a:t>
            </a:r>
            <a:endParaRPr lang="zh-CN" sz="2400" b="0"/>
          </a:p>
          <a:p>
            <a:pPr indent="0"/>
            <a:endParaRPr lang="zh-CN" sz="2400" b="0"/>
          </a:p>
        </p:txBody>
      </p:sp>
      <p:graphicFrame>
        <p:nvGraphicFramePr>
          <p:cNvPr id="5" name="表格 4"/>
          <p:cNvGraphicFramePr/>
          <p:nvPr>
            <p:extLst>
              <p:ext uri="{D42A27DB-BD31-4B8C-83A1-F6EECF244321}">
                <p14:modId xmlns:p14="http://schemas.microsoft.com/office/powerpoint/2010/main" val="929246448"/>
              </p:ext>
            </p:extLst>
          </p:nvPr>
        </p:nvGraphicFramePr>
        <p:xfrm>
          <a:off x="1544320" y="2833635"/>
          <a:ext cx="9122410" cy="1111250"/>
        </p:xfrm>
        <a:graphic>
          <a:graphicData uri="http://schemas.openxmlformats.org/drawingml/2006/table">
            <a:tbl>
              <a:tblPr firstRow="1" bandRow="1">
                <a:tableStyleId>{5C22544A-7EE6-4342-B048-85BDC9FD1C3A}</a:tableStyleId>
              </a:tblPr>
              <a:tblGrid>
                <a:gridCol w="829310">
                  <a:extLst>
                    <a:ext uri="{9D8B030D-6E8A-4147-A177-3AD203B41FA5}">
                      <a16:colId xmlns:a16="http://schemas.microsoft.com/office/drawing/2014/main" val="20000"/>
                    </a:ext>
                  </a:extLst>
                </a:gridCol>
                <a:gridCol w="829310">
                  <a:extLst>
                    <a:ext uri="{9D8B030D-6E8A-4147-A177-3AD203B41FA5}">
                      <a16:colId xmlns:a16="http://schemas.microsoft.com/office/drawing/2014/main" val="20001"/>
                    </a:ext>
                  </a:extLst>
                </a:gridCol>
                <a:gridCol w="829310">
                  <a:extLst>
                    <a:ext uri="{9D8B030D-6E8A-4147-A177-3AD203B41FA5}">
                      <a16:colId xmlns:a16="http://schemas.microsoft.com/office/drawing/2014/main" val="20002"/>
                    </a:ext>
                  </a:extLst>
                </a:gridCol>
                <a:gridCol w="829310">
                  <a:extLst>
                    <a:ext uri="{9D8B030D-6E8A-4147-A177-3AD203B41FA5}">
                      <a16:colId xmlns:a16="http://schemas.microsoft.com/office/drawing/2014/main" val="20003"/>
                    </a:ext>
                  </a:extLst>
                </a:gridCol>
                <a:gridCol w="829310">
                  <a:extLst>
                    <a:ext uri="{9D8B030D-6E8A-4147-A177-3AD203B41FA5}">
                      <a16:colId xmlns:a16="http://schemas.microsoft.com/office/drawing/2014/main" val="20004"/>
                    </a:ext>
                  </a:extLst>
                </a:gridCol>
                <a:gridCol w="829310">
                  <a:extLst>
                    <a:ext uri="{9D8B030D-6E8A-4147-A177-3AD203B41FA5}">
                      <a16:colId xmlns:a16="http://schemas.microsoft.com/office/drawing/2014/main" val="20005"/>
                    </a:ext>
                  </a:extLst>
                </a:gridCol>
                <a:gridCol w="829310">
                  <a:extLst>
                    <a:ext uri="{9D8B030D-6E8A-4147-A177-3AD203B41FA5}">
                      <a16:colId xmlns:a16="http://schemas.microsoft.com/office/drawing/2014/main" val="20006"/>
                    </a:ext>
                  </a:extLst>
                </a:gridCol>
                <a:gridCol w="829310">
                  <a:extLst>
                    <a:ext uri="{9D8B030D-6E8A-4147-A177-3AD203B41FA5}">
                      <a16:colId xmlns:a16="http://schemas.microsoft.com/office/drawing/2014/main" val="20007"/>
                    </a:ext>
                  </a:extLst>
                </a:gridCol>
                <a:gridCol w="829310">
                  <a:extLst>
                    <a:ext uri="{9D8B030D-6E8A-4147-A177-3AD203B41FA5}">
                      <a16:colId xmlns:a16="http://schemas.microsoft.com/office/drawing/2014/main" val="20008"/>
                    </a:ext>
                  </a:extLst>
                </a:gridCol>
                <a:gridCol w="829310">
                  <a:extLst>
                    <a:ext uri="{9D8B030D-6E8A-4147-A177-3AD203B41FA5}">
                      <a16:colId xmlns:a16="http://schemas.microsoft.com/office/drawing/2014/main" val="20009"/>
                    </a:ext>
                  </a:extLst>
                </a:gridCol>
                <a:gridCol w="829310">
                  <a:extLst>
                    <a:ext uri="{9D8B030D-6E8A-4147-A177-3AD203B41FA5}">
                      <a16:colId xmlns:a16="http://schemas.microsoft.com/office/drawing/2014/main" val="20010"/>
                    </a:ext>
                  </a:extLst>
                </a:gridCol>
              </a:tblGrid>
              <a:tr h="414655">
                <a:tc>
                  <a:txBody>
                    <a:bodyPr/>
                    <a:lstStyle/>
                    <a:p>
                      <a:pPr>
                        <a:buNone/>
                      </a:pPr>
                      <a:r>
                        <a:rPr lang="zh-CN" altLang="en-US"/>
                        <a:t>序号</a:t>
                      </a:r>
                    </a:p>
                  </a:txBody>
                  <a:tcPr/>
                </a:tc>
                <a:tc>
                  <a:txBody>
                    <a:bodyPr/>
                    <a:lstStyle/>
                    <a:p>
                      <a:pPr>
                        <a:buNone/>
                      </a:pPr>
                      <a:r>
                        <a:rPr lang="en-US" altLang="zh-CN" dirty="0"/>
                        <a:t>1</a:t>
                      </a:r>
                    </a:p>
                  </a:txBody>
                  <a:tcPr/>
                </a:tc>
                <a:tc>
                  <a:txBody>
                    <a:bodyPr/>
                    <a:lstStyle/>
                    <a:p>
                      <a:pPr>
                        <a:buNone/>
                      </a:pPr>
                      <a:r>
                        <a:rPr lang="en-US" altLang="zh-CN"/>
                        <a:t>2</a:t>
                      </a:r>
                    </a:p>
                  </a:txBody>
                  <a:tcPr/>
                </a:tc>
                <a:tc>
                  <a:txBody>
                    <a:bodyPr/>
                    <a:lstStyle/>
                    <a:p>
                      <a:pPr>
                        <a:buNone/>
                      </a:pPr>
                      <a:r>
                        <a:rPr lang="en-US" altLang="zh-CN"/>
                        <a:t>3</a:t>
                      </a:r>
                    </a:p>
                  </a:txBody>
                  <a:tcPr/>
                </a:tc>
                <a:tc>
                  <a:txBody>
                    <a:bodyPr/>
                    <a:lstStyle/>
                    <a:p>
                      <a:pPr>
                        <a:buNone/>
                      </a:pPr>
                      <a:r>
                        <a:rPr lang="en-US" altLang="zh-CN"/>
                        <a:t>4</a:t>
                      </a:r>
                    </a:p>
                  </a:txBody>
                  <a:tcPr/>
                </a:tc>
                <a:tc>
                  <a:txBody>
                    <a:bodyPr/>
                    <a:lstStyle/>
                    <a:p>
                      <a:pPr>
                        <a:buNone/>
                      </a:pPr>
                      <a:r>
                        <a:rPr lang="en-US" altLang="zh-CN"/>
                        <a:t>5</a:t>
                      </a:r>
                    </a:p>
                  </a:txBody>
                  <a:tcPr/>
                </a:tc>
                <a:tc>
                  <a:txBody>
                    <a:bodyPr/>
                    <a:lstStyle/>
                    <a:p>
                      <a:pPr>
                        <a:buNone/>
                      </a:pPr>
                      <a:r>
                        <a:rPr lang="en-US" altLang="zh-CN"/>
                        <a:t>6</a:t>
                      </a:r>
                    </a:p>
                  </a:txBody>
                  <a:tcPr/>
                </a:tc>
                <a:tc>
                  <a:txBody>
                    <a:bodyPr/>
                    <a:lstStyle/>
                    <a:p>
                      <a:pPr>
                        <a:buNone/>
                      </a:pPr>
                      <a:r>
                        <a:rPr lang="en-US" altLang="zh-CN"/>
                        <a:t>7</a:t>
                      </a:r>
                    </a:p>
                  </a:txBody>
                  <a:tcPr/>
                </a:tc>
                <a:tc>
                  <a:txBody>
                    <a:bodyPr/>
                    <a:lstStyle/>
                    <a:p>
                      <a:pPr>
                        <a:buNone/>
                      </a:pPr>
                      <a:r>
                        <a:rPr lang="en-US" altLang="zh-CN"/>
                        <a:t>8</a:t>
                      </a:r>
                    </a:p>
                  </a:txBody>
                  <a:tcPr/>
                </a:tc>
                <a:tc>
                  <a:txBody>
                    <a:bodyPr/>
                    <a:lstStyle/>
                    <a:p>
                      <a:pPr>
                        <a:buNone/>
                      </a:pPr>
                      <a:r>
                        <a:rPr lang="en-US" altLang="zh-CN"/>
                        <a:t>9</a:t>
                      </a:r>
                    </a:p>
                  </a:txBody>
                  <a:tcPr/>
                </a:tc>
                <a:tc>
                  <a:txBody>
                    <a:bodyPr/>
                    <a:lstStyle/>
                    <a:p>
                      <a:pPr>
                        <a:buNone/>
                      </a:pPr>
                      <a:r>
                        <a:rPr lang="en-US" altLang="zh-CN"/>
                        <a:t>10</a:t>
                      </a:r>
                    </a:p>
                  </a:txBody>
                  <a:tcPr/>
                </a:tc>
                <a:extLst>
                  <a:ext uri="{0D108BD9-81ED-4DB2-BD59-A6C34878D82A}">
                    <a16:rowId xmlns:a16="http://schemas.microsoft.com/office/drawing/2014/main" val="10000"/>
                  </a:ext>
                </a:extLst>
              </a:tr>
              <a:tr h="696595">
                <a:tc>
                  <a:txBody>
                    <a:bodyPr/>
                    <a:lstStyle/>
                    <a:p>
                      <a:pPr>
                        <a:buNone/>
                      </a:pPr>
                      <a:r>
                        <a:rPr lang="zh-CN" altLang="en-US"/>
                        <a:t>结果</a:t>
                      </a:r>
                    </a:p>
                  </a:txBody>
                  <a:tcPr/>
                </a:tc>
                <a:tc>
                  <a:txBody>
                    <a:bodyPr/>
                    <a:lstStyle/>
                    <a:p>
                      <a:pPr>
                        <a:buNone/>
                      </a:pPr>
                      <a:r>
                        <a:rPr lang="en-US" altLang="zh-CN"/>
                        <a:t>0.23m</a:t>
                      </a:r>
                    </a:p>
                  </a:txBody>
                  <a:tcPr/>
                </a:tc>
                <a:tc>
                  <a:txBody>
                    <a:bodyPr/>
                    <a:lstStyle/>
                    <a:p>
                      <a:pPr>
                        <a:buNone/>
                      </a:pPr>
                      <a:r>
                        <a:rPr lang="en-US" altLang="zh-CN"/>
                        <a:t>0.24m</a:t>
                      </a:r>
                    </a:p>
                  </a:txBody>
                  <a:tcPr/>
                </a:tc>
                <a:tc>
                  <a:txBody>
                    <a:bodyPr/>
                    <a:lstStyle/>
                    <a:p>
                      <a:pPr>
                        <a:buNone/>
                      </a:pPr>
                      <a:r>
                        <a:rPr lang="en-US" altLang="zh-CN"/>
                        <a:t>0.25m</a:t>
                      </a:r>
                    </a:p>
                  </a:txBody>
                  <a:tcPr/>
                </a:tc>
                <a:tc>
                  <a:txBody>
                    <a:bodyPr/>
                    <a:lstStyle/>
                    <a:p>
                      <a:pPr>
                        <a:buNone/>
                      </a:pPr>
                      <a:r>
                        <a:rPr lang="en-US" altLang="zh-CN"/>
                        <a:t>0.18m</a:t>
                      </a:r>
                    </a:p>
                  </a:txBody>
                  <a:tcPr/>
                </a:tc>
                <a:tc>
                  <a:txBody>
                    <a:bodyPr/>
                    <a:lstStyle/>
                    <a:p>
                      <a:pPr>
                        <a:buNone/>
                      </a:pPr>
                      <a:r>
                        <a:rPr lang="en-US" altLang="zh-CN"/>
                        <a:t>0.20m</a:t>
                      </a:r>
                    </a:p>
                  </a:txBody>
                  <a:tcPr/>
                </a:tc>
                <a:tc>
                  <a:txBody>
                    <a:bodyPr/>
                    <a:lstStyle/>
                    <a:p>
                      <a:pPr>
                        <a:buNone/>
                      </a:pPr>
                      <a:r>
                        <a:rPr lang="en-US" altLang="zh-CN"/>
                        <a:t>0.19m</a:t>
                      </a:r>
                    </a:p>
                  </a:txBody>
                  <a:tcPr/>
                </a:tc>
                <a:tc>
                  <a:txBody>
                    <a:bodyPr/>
                    <a:lstStyle/>
                    <a:p>
                      <a:pPr>
                        <a:buNone/>
                      </a:pPr>
                      <a:r>
                        <a:rPr lang="en-US" altLang="zh-CN"/>
                        <a:t>0.17m</a:t>
                      </a:r>
                    </a:p>
                  </a:txBody>
                  <a:tcPr/>
                </a:tc>
                <a:tc>
                  <a:txBody>
                    <a:bodyPr/>
                    <a:lstStyle/>
                    <a:p>
                      <a:pPr>
                        <a:buNone/>
                      </a:pPr>
                      <a:r>
                        <a:rPr lang="en-US" altLang="zh-CN"/>
                        <a:t>0.24m</a:t>
                      </a:r>
                    </a:p>
                  </a:txBody>
                  <a:tcPr/>
                </a:tc>
                <a:tc>
                  <a:txBody>
                    <a:bodyPr/>
                    <a:lstStyle/>
                    <a:p>
                      <a:pPr>
                        <a:buNone/>
                      </a:pPr>
                      <a:r>
                        <a:rPr lang="en-US" altLang="zh-CN"/>
                        <a:t>0.19m</a:t>
                      </a:r>
                    </a:p>
                  </a:txBody>
                  <a:tcPr/>
                </a:tc>
                <a:tc>
                  <a:txBody>
                    <a:bodyPr/>
                    <a:lstStyle/>
                    <a:p>
                      <a:pPr>
                        <a:buNone/>
                      </a:pPr>
                      <a:r>
                        <a:rPr lang="en-US" altLang="zh-CN" dirty="0"/>
                        <a:t>0.25m</a:t>
                      </a:r>
                    </a:p>
                  </a:txBody>
                  <a:tcPr/>
                </a:tc>
                <a:extLst>
                  <a:ext uri="{0D108BD9-81ED-4DB2-BD59-A6C34878D82A}">
                    <a16:rowId xmlns:a16="http://schemas.microsoft.com/office/drawing/2014/main" val="10001"/>
                  </a:ext>
                </a:extLst>
              </a:tr>
            </a:tbl>
          </a:graphicData>
        </a:graphic>
      </p:graphicFrame>
      <p:sp>
        <p:nvSpPr>
          <p:cNvPr id="7" name="文本框 6"/>
          <p:cNvSpPr txBox="1"/>
          <p:nvPr/>
        </p:nvSpPr>
        <p:spPr>
          <a:xfrm>
            <a:off x="1238250" y="4008791"/>
            <a:ext cx="9711055" cy="1938020"/>
          </a:xfrm>
          <a:prstGeom prst="rect">
            <a:avLst/>
          </a:prstGeom>
          <a:noFill/>
        </p:spPr>
        <p:txBody>
          <a:bodyPr wrap="square" rtlCol="0" anchor="t">
            <a:spAutoFit/>
          </a:bodyPr>
          <a:lstStyle/>
          <a:p>
            <a:r>
              <a:rPr lang="zh-CN" altLang="en-US" sz="2000" dirty="0">
                <a:solidFill>
                  <a:schemeClr val="bg2">
                    <a:lumMod val="25000"/>
                  </a:schemeClr>
                </a:solidFill>
                <a:latin typeface="微软雅黑" panose="020B0503020204020204" pitchFamily="34" charset="-122"/>
                <a:ea typeface="微软雅黑" panose="020B0503020204020204" pitchFamily="34" charset="-122"/>
              </a:rPr>
              <a:t>       测量结果的平均值为0.214m，与实际距离相近。但是从单次测试来看误差范围较大，最大的达到25%的误差，数据的整体误差的方差较大。从测量结果上看，个别测量结果存在较大的误差，其主要因在于测试过程中，由于加速度传感器和积分每次又会有部分误差，最后造成整体的误积累。而每次误差积累跟测量过程中实际的测量过程有，每次的测量速度不同造成的误差也会有不相同。测试中达到25%误差的测试，采用了较极端的测试过程，故测试误差较大。</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606425" y="932267"/>
            <a:ext cx="8403590" cy="878840"/>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3.4 </a:t>
            </a:r>
            <a:r>
              <a:rPr sz="3200" b="1" dirty="0" err="1">
                <a:latin typeface="微软雅黑" panose="020B0503020204020204" pitchFamily="34" charset="-122"/>
                <a:ea typeface="微软雅黑" panose="020B0503020204020204" pitchFamily="34" charset="-122"/>
                <a:cs typeface="+mn-ea"/>
                <a:sym typeface="+mn-lt"/>
              </a:rPr>
              <a:t>计步算法</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56669" y="2021226"/>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1835449"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85664" y="2876397"/>
            <a:ext cx="6118225" cy="2308324"/>
          </a:xfrm>
          <a:prstGeom prst="rect">
            <a:avLst/>
          </a:prstGeom>
          <a:noFill/>
          <a:ln w="9525">
            <a:noFill/>
          </a:ln>
        </p:spPr>
        <p:txBody>
          <a:bodyPr wrap="square">
            <a:spAutoFit/>
          </a:bodyPr>
          <a:lstStyle/>
          <a:p>
            <a:pPr indent="0"/>
            <a:r>
              <a:rPr lang="en-US" sz="2400" b="0" dirty="0"/>
              <a:t>1. </a:t>
            </a:r>
            <a:r>
              <a:rPr sz="2400" b="0" dirty="0" err="1"/>
              <a:t>均值滤波器</a:t>
            </a:r>
            <a:r>
              <a:rPr sz="2400" b="0" dirty="0"/>
              <a:t>——</a:t>
            </a:r>
            <a:r>
              <a:rPr sz="2400" b="0" dirty="0" err="1"/>
              <a:t>滤波</a:t>
            </a:r>
            <a:endParaRPr sz="2400" b="0" dirty="0"/>
          </a:p>
          <a:p>
            <a:pPr indent="0"/>
            <a:r>
              <a:rPr sz="2400" b="0" dirty="0"/>
              <a:t> </a:t>
            </a:r>
            <a:r>
              <a:rPr sz="2400" b="0" dirty="0" err="1"/>
              <a:t>均值滤波器实现均值滤波</a:t>
            </a:r>
            <a:r>
              <a:rPr sz="2400" b="0" dirty="0"/>
              <a:t>，</a:t>
            </a:r>
            <a:endParaRPr lang="en-US" sz="2400" b="0" dirty="0"/>
          </a:p>
          <a:p>
            <a:pPr indent="0"/>
            <a:r>
              <a:rPr sz="2400" b="0" dirty="0" err="1"/>
              <a:t>其实很简单就是拿到多组x,y,z三轴数据</a:t>
            </a:r>
            <a:r>
              <a:rPr sz="2400" b="0" dirty="0"/>
              <a:t>，</a:t>
            </a:r>
            <a:endParaRPr lang="en-US" sz="2400" b="0" dirty="0"/>
          </a:p>
          <a:p>
            <a:pPr indent="0"/>
            <a:r>
              <a:rPr sz="2400" b="0" dirty="0" err="1"/>
              <a:t>求平均值</a:t>
            </a:r>
            <a:r>
              <a:rPr sz="2400" b="0" dirty="0"/>
              <a:t>。</a:t>
            </a:r>
            <a:endParaRPr lang="en-US" sz="2400" b="0" dirty="0"/>
          </a:p>
          <a:p>
            <a:pPr indent="0"/>
            <a:r>
              <a:rPr sz="2400" b="0" dirty="0" err="1"/>
              <a:t>最后的平均值作为输出结果</a:t>
            </a:r>
            <a:r>
              <a:rPr sz="2400" b="0" dirty="0"/>
              <a:t>，</a:t>
            </a:r>
            <a:endParaRPr lang="en-US" sz="2400" b="0" dirty="0"/>
          </a:p>
          <a:p>
            <a:pPr indent="0"/>
            <a:r>
              <a:rPr sz="2400" b="0" dirty="0" err="1"/>
              <a:t>使输出结果更加平滑。完成初步滤波</a:t>
            </a:r>
            <a:r>
              <a:rPr sz="2400" b="0" dirty="0"/>
              <a:t>。</a:t>
            </a:r>
          </a:p>
        </p:txBody>
      </p:sp>
      <p:pic>
        <p:nvPicPr>
          <p:cNvPr id="5" name="图片 4"/>
          <p:cNvPicPr>
            <a:picLocks noChangeAspect="1"/>
          </p:cNvPicPr>
          <p:nvPr/>
        </p:nvPicPr>
        <p:blipFill>
          <a:blip r:embed="rId4"/>
          <a:stretch>
            <a:fillRect/>
          </a:stretch>
        </p:blipFill>
        <p:spPr>
          <a:xfrm>
            <a:off x="6096000" y="506545"/>
            <a:ext cx="6115050" cy="601980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67909" y="1011507"/>
            <a:ext cx="8403590" cy="878840"/>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3.4 </a:t>
            </a:r>
            <a:r>
              <a:rPr sz="3200" b="1" dirty="0" err="1">
                <a:latin typeface="微软雅黑" panose="020B0503020204020204" pitchFamily="34" charset="-122"/>
                <a:ea typeface="微软雅黑" panose="020B0503020204020204" pitchFamily="34" charset="-122"/>
                <a:cs typeface="+mn-ea"/>
                <a:sym typeface="+mn-lt"/>
              </a:rPr>
              <a:t>计步算法</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279903" y="2047605"/>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69210" y="2240616"/>
            <a:ext cx="6675612" cy="3323987"/>
          </a:xfrm>
          <a:prstGeom prst="rect">
            <a:avLst/>
          </a:prstGeom>
          <a:noFill/>
          <a:ln w="9525">
            <a:noFill/>
          </a:ln>
        </p:spPr>
        <p:txBody>
          <a:bodyPr wrap="square">
            <a:spAutoFit/>
          </a:bodyPr>
          <a:lstStyle/>
          <a:p>
            <a:pPr indent="0"/>
            <a:r>
              <a:rPr lang="en-US" sz="2100" b="0" dirty="0"/>
              <a:t>2. </a:t>
            </a:r>
            <a:r>
              <a:rPr sz="2100" b="0" dirty="0" err="1"/>
              <a:t>动态阈值</a:t>
            </a:r>
            <a:endParaRPr sz="2100" b="0" dirty="0"/>
          </a:p>
          <a:p>
            <a:pPr indent="0"/>
            <a:r>
              <a:rPr sz="2100" b="0" dirty="0" err="1"/>
              <a:t>动态阈值</a:t>
            </a:r>
            <a:r>
              <a:rPr sz="2100" b="0" dirty="0"/>
              <a:t>： 系统持续更新3轴加速度的最大值和最小值，每采样50次更新一次。平均值(Max + Min)/2称为"动态阈值"。</a:t>
            </a:r>
          </a:p>
          <a:p>
            <a:pPr indent="0"/>
            <a:r>
              <a:rPr sz="2100" b="0" dirty="0"/>
              <a:t>对于动态阈值其实就是我们在采样过程中拿到的每个轴的最大值和最小值的平均值，它是每取50个样本就更新一次，是动态变化的。所以我们只需每50次样本，取出其中的最大最小值就行了。最大最小值，还有一个重要的功能，判断最活跃轴，因为我们最后判断步伐，也是根据哪个轴加速度变化最大认为哪个是活跃轴。</a:t>
            </a:r>
          </a:p>
        </p:txBody>
      </p:sp>
      <p:pic>
        <p:nvPicPr>
          <p:cNvPr id="6" name="图片 5"/>
          <p:cNvPicPr>
            <a:picLocks noChangeAspect="1"/>
          </p:cNvPicPr>
          <p:nvPr/>
        </p:nvPicPr>
        <p:blipFill>
          <a:blip r:embed="rId4"/>
          <a:stretch>
            <a:fillRect/>
          </a:stretch>
        </p:blipFill>
        <p:spPr>
          <a:xfrm>
            <a:off x="7044822" y="129857"/>
            <a:ext cx="5253355" cy="6598285"/>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479779" y="953493"/>
            <a:ext cx="8403590" cy="878840"/>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微软雅黑" panose="020B0503020204020204" pitchFamily="34" charset="-122"/>
                <a:ea typeface="微软雅黑" panose="020B0503020204020204" pitchFamily="34" charset="-122"/>
                <a:cs typeface="+mn-ea"/>
                <a:sym typeface="+mn-lt"/>
              </a:rPr>
              <a:t>3.4 </a:t>
            </a:r>
            <a:r>
              <a:rPr lang="zh-CN" altLang="en-US" sz="3200" b="1" dirty="0">
                <a:latin typeface="微软雅黑" panose="020B0503020204020204" pitchFamily="34" charset="-122"/>
                <a:ea typeface="微软雅黑" panose="020B0503020204020204" pitchFamily="34" charset="-122"/>
                <a:cs typeface="+mn-ea"/>
                <a:sym typeface="+mn-lt"/>
              </a:rPr>
              <a:t>计步算法</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0" y="2021224"/>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5680" y="2137291"/>
            <a:ext cx="7723505" cy="3477875"/>
          </a:xfrm>
          <a:prstGeom prst="rect">
            <a:avLst/>
          </a:prstGeom>
          <a:noFill/>
          <a:ln w="9525">
            <a:noFill/>
          </a:ln>
        </p:spPr>
        <p:txBody>
          <a:bodyPr wrap="square">
            <a:spAutoFit/>
          </a:bodyPr>
          <a:lstStyle/>
          <a:p>
            <a:pPr indent="0"/>
            <a:r>
              <a:rPr sz="2200" b="0" dirty="0"/>
              <a:t>3</a:t>
            </a:r>
            <a:r>
              <a:rPr lang="en-US" sz="2200" b="0" dirty="0"/>
              <a:t>. </a:t>
            </a:r>
            <a:r>
              <a:rPr sz="2200" b="0" dirty="0" err="1"/>
              <a:t>动态精度</a:t>
            </a:r>
            <a:endParaRPr sz="2200" b="0" dirty="0"/>
          </a:p>
          <a:p>
            <a:pPr indent="0"/>
            <a:r>
              <a:rPr sz="2200" b="0" dirty="0"/>
              <a:t>动态精度：这其实是由一个线性移位寄存器加上一个我们预设定的动态变化值来消除高频噪声。其实它的操作很简单，移位寄存器中有两个样本，一个是newsample,一个是oldsample.只要我们采集到一个样本，当前样本cursample.当cursample到来，oldsample无条件更新为newsample的值，但是newsample就不是无条件更新了，假设我们设定动态精度DYNAMICPRECISION=10，当|cursample.x-newsample.x|，</a:t>
            </a:r>
            <a:r>
              <a:rPr sz="2200" b="0" dirty="0" err="1"/>
              <a:t>如果X轴变化量大于DYNAMICPRECISION，那么newsample.x就更新为cur_sample.x，否则不变</a:t>
            </a:r>
            <a:r>
              <a:rPr sz="2200" b="0" dirty="0"/>
              <a:t>。</a:t>
            </a:r>
          </a:p>
        </p:txBody>
      </p:sp>
      <p:pic>
        <p:nvPicPr>
          <p:cNvPr id="5" name="图片 4"/>
          <p:cNvPicPr>
            <a:picLocks noChangeAspect="1"/>
          </p:cNvPicPr>
          <p:nvPr/>
        </p:nvPicPr>
        <p:blipFill>
          <a:blip r:embed="rId4"/>
          <a:stretch>
            <a:fillRect/>
          </a:stretch>
        </p:blipFill>
        <p:spPr>
          <a:xfrm>
            <a:off x="7693660" y="495935"/>
            <a:ext cx="4652645" cy="630301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215471" y="1135622"/>
            <a:ext cx="9734550" cy="879149"/>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238250" y="2263161"/>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3148292" y="1307131"/>
            <a:ext cx="5469732"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1.1 </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项目背景</a:t>
            </a:r>
          </a:p>
        </p:txBody>
      </p:sp>
      <p:cxnSp>
        <p:nvCxnSpPr>
          <p:cNvPr id="14" name="直接连接符 13"/>
          <p:cNvCxnSpPr/>
          <p:nvPr/>
        </p:nvCxnSpPr>
        <p:spPr>
          <a:xfrm>
            <a:off x="2230709" y="1599518"/>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00602" y="79527"/>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项目概述</a:t>
            </a:r>
          </a:p>
        </p:txBody>
      </p:sp>
      <p:sp>
        <p:nvSpPr>
          <p:cNvPr id="24" name="文本框 23"/>
          <p:cNvSpPr txBox="1"/>
          <p:nvPr/>
        </p:nvSpPr>
        <p:spPr>
          <a:xfrm>
            <a:off x="4653996"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sp>
        <p:nvSpPr>
          <p:cNvPr id="25" name="文本框 24"/>
          <p:cNvSpPr txBox="1"/>
          <p:nvPr/>
        </p:nvSpPr>
        <p:spPr>
          <a:xfrm>
            <a:off x="6407390" y="79527"/>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7" name="文本框 6"/>
          <p:cNvSpPr txBox="1"/>
          <p:nvPr/>
        </p:nvSpPr>
        <p:spPr>
          <a:xfrm>
            <a:off x="1377882" y="2614688"/>
            <a:ext cx="9455285" cy="3107690"/>
          </a:xfrm>
          <a:prstGeom prst="rect">
            <a:avLst/>
          </a:prstGeom>
          <a:noFill/>
        </p:spPr>
        <p:txBody>
          <a:bodyPr wrap="square" rtlCol="0">
            <a:spAutoFit/>
          </a:bodyPr>
          <a:lstStyle/>
          <a:p>
            <a:r>
              <a:rPr lang="zh-CN" altLang="en-US" sz="2700" b="1" dirty="0">
                <a:latin typeface="仿宋" panose="02010609060101010101" pitchFamily="49" charset="-122"/>
                <a:ea typeface="仿宋" panose="02010609060101010101" pitchFamily="49" charset="-122"/>
                <a:sym typeface="+mn-ea"/>
              </a:rPr>
              <a:t>    随着人们对移动产品的熟悉，人们越来越倾向于喜欢简单的轻量级产品，这也是本综合设计主要的考虑方向，如何带个用户最简易的交互，最明了的图表数据支持。从产品设计之初就考虑是否能够创新的使用一种极简的交互方式完成测量，能够让用户通过一种新的交互操作去完成测量和监控任务，这种交互同时沿用实际生活中人们的习惯和尝试，带来一种新的体验。</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479779" y="883393"/>
            <a:ext cx="8403590" cy="878840"/>
          </a:xfrm>
          <a:prstGeom prst="roundRect">
            <a:avLst>
              <a:gd name="adj" fmla="val 8875"/>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微软雅黑" panose="020B0503020204020204" pitchFamily="34" charset="-122"/>
                <a:ea typeface="微软雅黑" panose="020B0503020204020204" pitchFamily="34" charset="-122"/>
                <a:cs typeface="+mn-ea"/>
                <a:sym typeface="+mn-lt"/>
              </a:rPr>
              <a:t>3.4 </a:t>
            </a:r>
            <a:r>
              <a:rPr sz="3200" b="1" dirty="0" err="1">
                <a:latin typeface="微软雅黑" panose="020B0503020204020204" pitchFamily="34" charset="-122"/>
                <a:ea typeface="微软雅黑" panose="020B0503020204020204" pitchFamily="34" charset="-122"/>
                <a:cs typeface="+mn-ea"/>
                <a:sym typeface="+mn-lt"/>
              </a:rPr>
              <a:t>计步算法</a:t>
            </a:r>
            <a:endParaRPr sz="3200" b="1" dirty="0">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156669" y="2048400"/>
            <a:ext cx="9734551" cy="3710007"/>
          </a:xfrm>
          <a:prstGeom prst="roundRect">
            <a:avLst>
              <a:gd name="adj" fmla="val 5371"/>
            </a:avLst>
          </a:prstGeom>
          <a:no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151589" y="76369"/>
            <a:ext cx="2138326"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执行情况与后续</a:t>
            </a:r>
          </a:p>
        </p:txBody>
      </p:sp>
      <p:sp>
        <p:nvSpPr>
          <p:cNvPr id="3" name="文本框 2"/>
          <p:cNvSpPr txBox="1"/>
          <p:nvPr/>
        </p:nvSpPr>
        <p:spPr>
          <a:xfrm>
            <a:off x="2730402" y="7952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4" name="文本框 3"/>
          <p:cNvSpPr txBox="1"/>
          <p:nvPr/>
        </p:nvSpPr>
        <p:spPr>
          <a:xfrm>
            <a:off x="4656169" y="76369"/>
            <a:ext cx="205081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cxnSp>
        <p:nvCxnSpPr>
          <p:cNvPr id="14" name="直接连接符 13"/>
          <p:cNvCxnSpPr/>
          <p:nvPr/>
        </p:nvCxnSpPr>
        <p:spPr>
          <a:xfrm>
            <a:off x="2225188" y="1599519"/>
            <a:ext cx="1609328" cy="1468"/>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13360" y="1599519"/>
            <a:ext cx="1609328" cy="1468"/>
          </a:xfrm>
          <a:prstGeom prst="line">
            <a:avLst/>
          </a:prstGeom>
          <a:ln>
            <a:gradFill>
              <a:gsLst>
                <a:gs pos="0">
                  <a:schemeClr val="accent1">
                    <a:lumMod val="5000"/>
                    <a:lumOff val="95000"/>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7296" y="6609195"/>
            <a:ext cx="1166649" cy="0"/>
          </a:xfrm>
          <a:prstGeom prst="line">
            <a:avLst/>
          </a:prstGeom>
          <a:ln>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25861" y="6609195"/>
            <a:ext cx="1166649" cy="0"/>
          </a:xfrm>
          <a:prstGeom prst="line">
            <a:avLst/>
          </a:prstGeom>
          <a:ln>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56669" y="2194775"/>
            <a:ext cx="7723505" cy="3415030"/>
          </a:xfrm>
          <a:prstGeom prst="rect">
            <a:avLst/>
          </a:prstGeom>
          <a:noFill/>
          <a:ln w="9525">
            <a:noFill/>
          </a:ln>
        </p:spPr>
        <p:txBody>
          <a:bodyPr wrap="square">
            <a:spAutoFit/>
          </a:bodyPr>
          <a:lstStyle/>
          <a:p>
            <a:pPr indent="0"/>
            <a:r>
              <a:rPr sz="2400" b="0" dirty="0"/>
              <a:t>4</a:t>
            </a:r>
            <a:r>
              <a:rPr lang="en-US" sz="2400" dirty="0"/>
              <a:t>.</a:t>
            </a:r>
            <a:r>
              <a:rPr lang="zh-CN" altLang="en-US" sz="2400" dirty="0"/>
              <a:t> </a:t>
            </a:r>
            <a:r>
              <a:rPr sz="2400" b="0" dirty="0" err="1"/>
              <a:t>步伐判断</a:t>
            </a:r>
            <a:endParaRPr sz="2400" b="0" dirty="0"/>
          </a:p>
          <a:p>
            <a:pPr indent="0"/>
            <a:r>
              <a:rPr sz="2400" b="0" dirty="0" err="1"/>
              <a:t>步伐判断：通过资料图，我们可以看到，判断为一步的条件是，先找到最活跃轴，然后最活跃轴的oldsample</a:t>
            </a:r>
            <a:r>
              <a:rPr sz="2400" b="0" dirty="0"/>
              <a:t> &gt; </a:t>
            </a:r>
            <a:r>
              <a:rPr sz="2400" b="0" dirty="0" err="1"/>
              <a:t>动态阈值，newsample</a:t>
            </a:r>
            <a:r>
              <a:rPr sz="2400" b="0" dirty="0"/>
              <a:t> &lt; 动态阈值。满足上述条件，认为走了一步。在我们运动过程，可以认为连续运动大于5步才认为是走步，这样可以过滤一些不必要的错误步数，同时资料所说的最快大约每秒5步，相当于200ms一步，我们是利用每40ms取一次数据，200ms得到5组数据，滤波得到一个样本，这样可能更加准确一点。</a:t>
            </a:r>
          </a:p>
        </p:txBody>
      </p:sp>
      <p:pic>
        <p:nvPicPr>
          <p:cNvPr id="6" name="图片 5"/>
          <p:cNvPicPr>
            <a:picLocks noChangeAspect="1"/>
          </p:cNvPicPr>
          <p:nvPr/>
        </p:nvPicPr>
        <p:blipFill>
          <a:blip r:embed="rId4"/>
          <a:stretch>
            <a:fillRect/>
          </a:stretch>
        </p:blipFill>
        <p:spPr>
          <a:xfrm>
            <a:off x="7813040" y="734695"/>
            <a:ext cx="4495165" cy="609282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963988" y="2173288"/>
            <a:ext cx="4191000" cy="1312862"/>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080346" y="2392214"/>
            <a:ext cx="2031325" cy="646331"/>
          </a:xfrm>
          <a:prstGeom prst="rect">
            <a:avLst/>
          </a:prstGeom>
          <a:noFill/>
        </p:spPr>
        <p:txBody>
          <a:bodyPr wrap="non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成果展示</a:t>
            </a:r>
          </a:p>
        </p:txBody>
      </p:sp>
      <p:sp>
        <p:nvSpPr>
          <p:cNvPr id="6" name="文本框 5"/>
          <p:cNvSpPr txBox="1"/>
          <p:nvPr/>
        </p:nvSpPr>
        <p:spPr>
          <a:xfrm>
            <a:off x="5309558" y="4894352"/>
            <a:ext cx="1499859" cy="707886"/>
          </a:xfrm>
          <a:prstGeom prst="rect">
            <a:avLst/>
          </a:prstGeom>
          <a:noFill/>
        </p:spPr>
        <p:txBody>
          <a:bodyPr wrap="square" rtlCol="0">
            <a:spAutoFit/>
          </a:bodyPr>
          <a:lstStyle/>
          <a:p>
            <a:pPr algn="ctr"/>
            <a:r>
              <a:rPr lang="en-US" altLang="zh-CN"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rPr>
              <a:t>Final</a:t>
            </a:r>
            <a:endParaRPr lang="zh-CN" altLang="en-US"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endParaRPr>
          </a:p>
        </p:txBody>
      </p:sp>
      <p:pic>
        <p:nvPicPr>
          <p:cNvPr id="3" name="综设2演示视频_x264">
            <a:hlinkClick r:id="" action="ppaction://media"/>
            <a:extLst>
              <a:ext uri="{FF2B5EF4-FFF2-40B4-BE49-F238E27FC236}">
                <a16:creationId xmlns:a16="http://schemas.microsoft.com/office/drawing/2014/main" id="{9BBCD7DB-3C48-4793-A01E-46D02BED2A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712" y="0"/>
            <a:ext cx="10664575" cy="5998823"/>
          </a:xfrm>
          <a:prstGeom prst="rect">
            <a:avLst/>
          </a:prstGeom>
        </p:spPr>
      </p:pic>
    </p:spTree>
    <p:extLst>
      <p:ext uri="{BB962C8B-B14F-4D97-AF65-F5344CB8AC3E}">
        <p14:creationId xmlns:p14="http://schemas.microsoft.com/office/powerpoint/2010/main" val="14176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80467" y="4678028"/>
            <a:ext cx="1663796" cy="338554"/>
          </a:xfrm>
          <a:prstGeom prst="rect">
            <a:avLst/>
          </a:prstGeom>
          <a:noFill/>
        </p:spPr>
        <p:txBody>
          <a:bodyPr wrap="squar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答辩人</a:t>
            </a:r>
            <a:r>
              <a:rPr lang="zh-CN" altLang="en-US" sz="1600" dirty="0">
                <a:solidFill>
                  <a:schemeClr val="accent1"/>
                </a:solidFill>
                <a:latin typeface="微软雅黑 Light" panose="020B0502040204020203" pitchFamily="34" charset="-122"/>
                <a:ea typeface="微软雅黑 Light" panose="020B0502040204020203" pitchFamily="34" charset="-122"/>
              </a:rPr>
              <a:t>：庆哥</a:t>
            </a:r>
          </a:p>
        </p:txBody>
      </p:sp>
      <p:sp>
        <p:nvSpPr>
          <p:cNvPr id="11" name="文本框 10"/>
          <p:cNvSpPr txBox="1"/>
          <p:nvPr/>
        </p:nvSpPr>
        <p:spPr>
          <a:xfrm>
            <a:off x="6294685" y="4678028"/>
            <a:ext cx="1841597" cy="338554"/>
          </a:xfrm>
          <a:prstGeom prst="rect">
            <a:avLst/>
          </a:prstGeom>
          <a:noFill/>
        </p:spPr>
        <p:txBody>
          <a:bodyPr wrap="squar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指导老师</a:t>
            </a:r>
            <a:r>
              <a:rPr lang="zh-CN" altLang="en-US" sz="1600" dirty="0">
                <a:solidFill>
                  <a:schemeClr val="accent1"/>
                </a:solidFill>
                <a:latin typeface="微软雅黑 Light" panose="020B0502040204020203" pitchFamily="34" charset="-122"/>
                <a:ea typeface="微软雅黑 Light" panose="020B0502040204020203" pitchFamily="34" charset="-122"/>
              </a:rPr>
              <a:t>：柠檬糖</a:t>
            </a:r>
          </a:p>
        </p:txBody>
      </p:sp>
      <p:sp>
        <p:nvSpPr>
          <p:cNvPr id="17" name="矩形 16"/>
          <p:cNvSpPr/>
          <p:nvPr/>
        </p:nvSpPr>
        <p:spPr>
          <a:xfrm>
            <a:off x="-38100" y="0"/>
            <a:ext cx="12230100" cy="41910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2250086" y="3040988"/>
            <a:ext cx="7488822" cy="814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4000" b="1" spc="130" dirty="0">
                <a:solidFill>
                  <a:schemeClr val="bg1"/>
                </a:solidFill>
                <a:latin typeface="微软雅黑" panose="020B0503020204020204" pitchFamily="34" charset="-122"/>
                <a:ea typeface="微软雅黑" panose="020B0503020204020204" pitchFamily="34" charset="-122"/>
              </a:rPr>
              <a:t>感谢各位老师，</a:t>
            </a:r>
            <a:r>
              <a:rPr kumimoji="0" lang="zh-CN" altLang="en-US" sz="4000" b="1" i="0" u="none" strike="noStrike" kern="1200" cap="none" spc="13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敬请批评指正</a:t>
            </a:r>
          </a:p>
        </p:txBody>
      </p:sp>
      <p:sp>
        <p:nvSpPr>
          <p:cNvPr id="21" name="文本占位符 3"/>
          <p:cNvSpPr txBox="1"/>
          <p:nvPr/>
        </p:nvSpPr>
        <p:spPr>
          <a:xfrm>
            <a:off x="4410508" y="3965728"/>
            <a:ext cx="3175352" cy="75663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normalizeH="0" baseline="0" noProof="0" dirty="0">
                <a:ln>
                  <a:noFill/>
                </a:ln>
                <a:solidFill>
                  <a:schemeClr val="bg1"/>
                </a:solidFill>
                <a:effectLst/>
                <a:uLnTx/>
                <a:uFillTx/>
                <a:latin typeface="Arial" panose="020B0604020202020204"/>
                <a:ea typeface="微软雅黑" panose="020B0503020204020204" pitchFamily="34" charset="-122"/>
              </a:rPr>
              <a:t>Thanks for your listening</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normalizeH="0" baseline="0" noProof="0" dirty="0">
              <a:ln>
                <a:noFill/>
              </a:ln>
              <a:solidFill>
                <a:schemeClr val="bg1"/>
              </a:solidFill>
              <a:effectLst/>
              <a:uLnTx/>
              <a:uFillTx/>
              <a:latin typeface="Arial" panose="020B0604020202020204"/>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60504" y="2755809"/>
            <a:ext cx="10575290" cy="2822575"/>
          </a:xfrm>
          <a:prstGeom prst="rect">
            <a:avLst/>
          </a:prstGeom>
          <a:noFill/>
        </p:spPr>
        <p:txBody>
          <a:bodyPr wrap="square" rtlCol="0">
            <a:noAutofit/>
          </a:bodyPr>
          <a:lstStyle/>
          <a:p>
            <a:pPr>
              <a:lnSpc>
                <a:spcPct val="150000"/>
              </a:lnSpc>
            </a:pPr>
            <a:r>
              <a:rPr sz="2000" b="1" dirty="0">
                <a:latin typeface="仿宋" panose="02010609060101010101" pitchFamily="49" charset="-122"/>
                <a:ea typeface="仿宋" panose="02010609060101010101" pitchFamily="49" charset="-122"/>
                <a:cs typeface="+mn-ea"/>
                <a:sym typeface="+mn-lt"/>
              </a:rPr>
              <a:t>结合的用户需求分析以及系统在实践过程中的实现难度，拟实现下面几个功能：</a:t>
            </a:r>
          </a:p>
          <a:p>
            <a:pPr>
              <a:lnSpc>
                <a:spcPct val="150000"/>
              </a:lnSpc>
            </a:pPr>
            <a:r>
              <a:rPr sz="2000" b="1" dirty="0">
                <a:latin typeface="仿宋" panose="02010609060101010101" pitchFamily="49" charset="-122"/>
                <a:ea typeface="仿宋" panose="02010609060101010101" pitchFamily="49" charset="-122"/>
                <a:cs typeface="+mn-ea"/>
                <a:sym typeface="+mn-lt"/>
              </a:rPr>
              <a:t>1. 利用加速度传感器实现设备A位移的测量</a:t>
            </a:r>
          </a:p>
          <a:p>
            <a:pPr>
              <a:lnSpc>
                <a:spcPct val="150000"/>
              </a:lnSpc>
            </a:pPr>
            <a:r>
              <a:rPr sz="2000" b="1" dirty="0">
                <a:latin typeface="仿宋" panose="02010609060101010101" pitchFamily="49" charset="-122"/>
                <a:ea typeface="仿宋" panose="02010609060101010101" pitchFamily="49" charset="-122"/>
                <a:cs typeface="+mn-ea"/>
                <a:sym typeface="+mn-lt"/>
              </a:rPr>
              <a:t>2. 利用加速度传感器获取到设备A加速度的变化，然后通过算法来检测步数。</a:t>
            </a:r>
          </a:p>
          <a:p>
            <a:pPr>
              <a:lnSpc>
                <a:spcPct val="150000"/>
              </a:lnSpc>
            </a:pPr>
            <a:r>
              <a:rPr sz="2000" b="1" dirty="0">
                <a:latin typeface="仿宋" panose="02010609060101010101" pitchFamily="49" charset="-122"/>
                <a:ea typeface="仿宋" panose="02010609060101010101" pitchFamily="49" charset="-122"/>
                <a:cs typeface="+mn-ea"/>
                <a:sym typeface="+mn-lt"/>
              </a:rPr>
              <a:t>3. 将位移数据和步数数据传输到设备B</a:t>
            </a:r>
          </a:p>
          <a:p>
            <a:pPr>
              <a:lnSpc>
                <a:spcPct val="150000"/>
              </a:lnSpc>
            </a:pPr>
            <a:r>
              <a:rPr sz="2000" b="1" dirty="0">
                <a:latin typeface="仿宋" panose="02010609060101010101" pitchFamily="49" charset="-122"/>
                <a:ea typeface="仿宋" panose="02010609060101010101" pitchFamily="49" charset="-122"/>
                <a:cs typeface="+mn-ea"/>
                <a:sym typeface="+mn-lt"/>
              </a:rPr>
              <a:t>4. 能够直观的在屏幕上显示测量过程中的数据变化，以及图表变化。</a:t>
            </a:r>
          </a:p>
          <a:p>
            <a:pPr>
              <a:lnSpc>
                <a:spcPct val="150000"/>
              </a:lnSpc>
            </a:pPr>
            <a:r>
              <a:rPr sz="2000" b="1" dirty="0">
                <a:latin typeface="仿宋" panose="02010609060101010101" pitchFamily="49" charset="-122"/>
                <a:ea typeface="仿宋" panose="02010609060101010101" pitchFamily="49" charset="-122"/>
                <a:cs typeface="+mn-ea"/>
                <a:sym typeface="+mn-lt"/>
              </a:rPr>
              <a:t>5. </a:t>
            </a:r>
            <a:r>
              <a:rPr sz="2000" b="1" dirty="0" err="1">
                <a:latin typeface="仿宋" panose="02010609060101010101" pitchFamily="49" charset="-122"/>
                <a:ea typeface="仿宋" panose="02010609060101010101" pitchFamily="49" charset="-122"/>
                <a:cs typeface="+mn-ea"/>
                <a:sym typeface="+mn-lt"/>
              </a:rPr>
              <a:t>方便快捷的实现测量的一些参数设置和</a:t>
            </a:r>
            <a:r>
              <a:rPr lang="zh-CN" altLang="en-US" sz="2000" b="1" dirty="0">
                <a:latin typeface="仿宋" panose="02010609060101010101" pitchFamily="49" charset="-122"/>
                <a:ea typeface="仿宋" panose="02010609060101010101" pitchFamily="49" charset="-122"/>
                <a:cs typeface="+mn-ea"/>
                <a:sym typeface="+mn-lt"/>
              </a:rPr>
              <a:t>开</a:t>
            </a:r>
            <a:r>
              <a:rPr sz="2000" b="1" dirty="0">
                <a:latin typeface="仿宋" panose="02010609060101010101" pitchFamily="49" charset="-122"/>
                <a:ea typeface="仿宋" panose="02010609060101010101" pitchFamily="49" charset="-122"/>
                <a:cs typeface="+mn-ea"/>
                <a:sym typeface="+mn-lt"/>
              </a:rPr>
              <a:t>关</a:t>
            </a: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1.2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项目目标</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2457450" y="7301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项目概述</a:t>
            </a:r>
          </a:p>
        </p:txBody>
      </p:sp>
      <p:sp>
        <p:nvSpPr>
          <p:cNvPr id="28" name="文本框 27"/>
          <p:cNvSpPr txBox="1"/>
          <p:nvPr/>
        </p:nvSpPr>
        <p:spPr>
          <a:xfrm>
            <a:off x="3846428" y="58487"/>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项目进度</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963988" y="2173288"/>
            <a:ext cx="4191000" cy="1312862"/>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080342" y="2392214"/>
            <a:ext cx="2031325" cy="646331"/>
          </a:xfrm>
          <a:prstGeom prst="rect">
            <a:avLst/>
          </a:prstGeom>
          <a:noFill/>
        </p:spPr>
        <p:txBody>
          <a:bodyPr wrap="non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6" name="文本框 5"/>
          <p:cNvSpPr txBox="1"/>
          <p:nvPr/>
        </p:nvSpPr>
        <p:spPr>
          <a:xfrm>
            <a:off x="5611813" y="4914900"/>
            <a:ext cx="895350" cy="707886"/>
          </a:xfrm>
          <a:prstGeom prst="rect">
            <a:avLst/>
          </a:prstGeom>
          <a:noFill/>
        </p:spPr>
        <p:txBody>
          <a:bodyPr wrap="square" rtlCol="0">
            <a:spAutoFit/>
          </a:bodyPr>
          <a:lstStyle/>
          <a:p>
            <a:pPr algn="ctr"/>
            <a:r>
              <a:rPr lang="en-US" altLang="zh-CN"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rPr>
              <a:t>2</a:t>
            </a:r>
            <a:endParaRPr lang="zh-CN" altLang="en-US" sz="4000" dirty="0">
              <a:solidFill>
                <a:schemeClr val="accent1">
                  <a:lumMod val="10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9296" y="2700362"/>
            <a:ext cx="4146740" cy="2822573"/>
          </a:xfrm>
          <a:prstGeom prst="rect">
            <a:avLst/>
          </a:prstGeom>
          <a:noFill/>
        </p:spPr>
        <p:txBody>
          <a:bodyPr wrap="square" rtlCol="0">
            <a:noAutofit/>
          </a:bodyPr>
          <a:lstStyle/>
          <a:p>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356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2.1</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模块划分</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pic>
        <p:nvPicPr>
          <p:cNvPr id="6" name="Picture"/>
          <p:cNvPicPr>
            <a:picLocks noChangeAspect="1" noChangeArrowheads="1"/>
          </p:cNvPicPr>
          <p:nvPr/>
        </p:nvPicPr>
        <p:blipFill>
          <a:blip r:embed="rId4"/>
          <a:stretch>
            <a:fillRect/>
          </a:stretch>
        </p:blipFill>
        <p:spPr>
          <a:xfrm>
            <a:off x="590550" y="1811020"/>
            <a:ext cx="5793740" cy="4977130"/>
          </a:xfrm>
          <a:prstGeom prst="rect">
            <a:avLst/>
          </a:prstGeom>
          <a:noFill/>
          <a:ln w="9525">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3565"/>
          </a:xfrm>
          <a:prstGeom prst="rect">
            <a:avLst/>
          </a:prstGeom>
          <a:noFill/>
        </p:spPr>
        <p:txBody>
          <a:bodyPr wrap="square" rtlCol="0">
            <a:spAutoFit/>
          </a:bodyPr>
          <a:lstStyle/>
          <a:p>
            <a:pPr algn="ctr"/>
            <a:r>
              <a:rPr lang="en-US" sz="3200" b="1" dirty="0">
                <a:solidFill>
                  <a:schemeClr val="bg1"/>
                </a:solidFill>
                <a:latin typeface="微软雅黑" panose="020B0503020204020204" pitchFamily="34" charset="-122"/>
                <a:ea typeface="微软雅黑" panose="020B0503020204020204" pitchFamily="34" charset="-122"/>
                <a:cs typeface="+mn-ea"/>
                <a:sym typeface="+mn-lt"/>
              </a:rPr>
              <a:t>2.1.1</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设备认证</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pic>
        <p:nvPicPr>
          <p:cNvPr id="7" name="Picture"/>
          <p:cNvPicPr>
            <a:picLocks noChangeAspect="1" noChangeArrowheads="1"/>
          </p:cNvPicPr>
          <p:nvPr/>
        </p:nvPicPr>
        <p:blipFill>
          <a:blip r:embed="rId4"/>
          <a:stretch>
            <a:fillRect/>
          </a:stretch>
        </p:blipFill>
        <p:spPr>
          <a:xfrm>
            <a:off x="590550" y="1820869"/>
            <a:ext cx="4609897" cy="4603975"/>
          </a:xfrm>
          <a:prstGeom prst="rect">
            <a:avLst/>
          </a:prstGeom>
          <a:noFill/>
          <a:ln w="9525">
            <a:noFill/>
          </a:ln>
        </p:spPr>
      </p:pic>
      <p:sp>
        <p:nvSpPr>
          <p:cNvPr id="100" name="文本框 99"/>
          <p:cNvSpPr txBox="1"/>
          <p:nvPr/>
        </p:nvSpPr>
        <p:spPr>
          <a:xfrm>
            <a:off x="5681345" y="1811020"/>
            <a:ext cx="5824220" cy="1938020"/>
          </a:xfrm>
          <a:prstGeom prst="rect">
            <a:avLst/>
          </a:prstGeom>
          <a:noFill/>
          <a:ln w="9525">
            <a:noFill/>
          </a:ln>
        </p:spPr>
        <p:txBody>
          <a:bodyPr wrap="square">
            <a:spAutoFit/>
          </a:bodyPr>
          <a:lstStyle/>
          <a:p>
            <a:pPr indent="0"/>
            <a:r>
              <a:rPr lang="en-US" altLang="zh-CN" sz="2400" b="1" dirty="0">
                <a:latin typeface="仿宋" panose="02010609060101010101" pitchFamily="49" charset="-122"/>
                <a:ea typeface="仿宋" panose="02010609060101010101" pitchFamily="49" charset="-122"/>
                <a:cs typeface="Calibri" panose="020F0502020204030204" charset="0"/>
              </a:rPr>
              <a:t>※ </a:t>
            </a:r>
            <a:r>
              <a:rPr lang="zh-CN" sz="2400" b="1" dirty="0">
                <a:latin typeface="仿宋" panose="02010609060101010101" pitchFamily="49" charset="-122"/>
                <a:ea typeface="仿宋" panose="02010609060101010101" pitchFamily="49" charset="-122"/>
                <a:cs typeface="Calibri" panose="020F0502020204030204" charset="0"/>
              </a:rPr>
              <a:t>采用声波通信的方式传递密钥和认证。</a:t>
            </a:r>
            <a:endParaRPr lang="en-US" sz="2400" b="1" dirty="0">
              <a:latin typeface="仿宋" panose="02010609060101010101" pitchFamily="49" charset="-122"/>
              <a:ea typeface="仿宋" panose="02010609060101010101" pitchFamily="49" charset="-122"/>
              <a:cs typeface="Times New Roman" panose="02020603050405020304" charset="0"/>
            </a:endParaRPr>
          </a:p>
          <a:p>
            <a:pPr indent="0"/>
            <a:r>
              <a:rPr lang="zh-CN" sz="2400" b="1" dirty="0">
                <a:latin typeface="仿宋" panose="02010609060101010101" pitchFamily="49" charset="-122"/>
                <a:ea typeface="仿宋" panose="02010609060101010101" pitchFamily="49" charset="-122"/>
                <a:cs typeface="Calibri" panose="020F0502020204030204" charset="0"/>
              </a:rPr>
              <a:t>声波通信的原理比较简单，主要是用单频率声音信号对数据进行编码，然后播放这些单频率声音，接收方在收到声音后，识别出频率，然后根据频率解码出数据。</a:t>
            </a:r>
            <a:endParaRPr lang="zh-CN" altLang="en-US" sz="2400" b="1" dirty="0">
              <a:latin typeface="仿宋" panose="02010609060101010101" pitchFamily="49" charset="-122"/>
              <a:ea typeface="仿宋" panose="02010609060101010101" pitchFamily="49" charset="-122"/>
            </a:endParaRPr>
          </a:p>
        </p:txBody>
      </p:sp>
      <p:sp>
        <p:nvSpPr>
          <p:cNvPr id="3" name="文本框 2"/>
          <p:cNvSpPr txBox="1"/>
          <p:nvPr/>
        </p:nvSpPr>
        <p:spPr>
          <a:xfrm>
            <a:off x="5681345" y="4110484"/>
            <a:ext cx="6238240" cy="2245360"/>
          </a:xfrm>
          <a:prstGeom prst="rect">
            <a:avLst/>
          </a:prstGeom>
          <a:noFill/>
          <a:ln w="9525">
            <a:noFill/>
          </a:ln>
        </p:spPr>
        <p:txBody>
          <a:bodyPr wrap="square">
            <a:spAutoFit/>
          </a:bodyPr>
          <a:lstStyle/>
          <a:p>
            <a:pPr indent="0"/>
            <a:r>
              <a:rPr lang="zh-CN" sz="2000" b="0" dirty="0">
                <a:cs typeface="Calibri" panose="020F0502020204030204" charset="0"/>
              </a:rPr>
              <a:t>比如：我们可以将</a:t>
            </a:r>
            <a:r>
              <a:rPr lang="zh-CN" sz="2000" b="0" dirty="0">
                <a:solidFill>
                  <a:srgbClr val="FF0000"/>
                </a:solidFill>
                <a:cs typeface="Calibri" panose="020F0502020204030204" charset="0"/>
              </a:rPr>
              <a:t>1500HZ</a:t>
            </a:r>
            <a:r>
              <a:rPr lang="zh-CN" sz="2000" b="0" dirty="0">
                <a:cs typeface="Calibri" panose="020F0502020204030204" charset="0"/>
              </a:rPr>
              <a:t>的正弦波对应数字</a:t>
            </a:r>
            <a:r>
              <a:rPr lang="zh-CN" sz="2000" b="0" dirty="0">
                <a:solidFill>
                  <a:srgbClr val="FF0000"/>
                </a:solidFill>
                <a:cs typeface="Calibri" panose="020F0502020204030204" charset="0"/>
              </a:rPr>
              <a:t>1</a:t>
            </a:r>
            <a:r>
              <a:rPr lang="zh-CN" sz="2000" b="0" dirty="0">
                <a:cs typeface="Calibri" panose="020F0502020204030204" charset="0"/>
              </a:rPr>
              <a:t>，</a:t>
            </a:r>
            <a:r>
              <a:rPr lang="zh-CN" sz="2000" b="0" dirty="0">
                <a:solidFill>
                  <a:srgbClr val="FF0000"/>
                </a:solidFill>
                <a:cs typeface="Calibri" panose="020F0502020204030204" charset="0"/>
              </a:rPr>
              <a:t>1600HZ</a:t>
            </a:r>
            <a:r>
              <a:rPr lang="zh-CN" sz="2000" b="0" dirty="0">
                <a:cs typeface="Calibri" panose="020F0502020204030204" charset="0"/>
              </a:rPr>
              <a:t>的正弦波对应数字</a:t>
            </a:r>
            <a:r>
              <a:rPr lang="zh-CN" sz="2000" b="0" dirty="0">
                <a:solidFill>
                  <a:srgbClr val="FF0000"/>
                </a:solidFill>
                <a:cs typeface="Calibri" panose="020F0502020204030204" charset="0"/>
              </a:rPr>
              <a:t>2</a:t>
            </a:r>
            <a:r>
              <a:rPr lang="zh-CN" sz="2000" b="0" dirty="0">
                <a:cs typeface="Calibri" panose="020F0502020204030204" charset="0"/>
              </a:rPr>
              <a:t>，</a:t>
            </a:r>
            <a:r>
              <a:rPr lang="zh-CN" sz="2000" b="0" dirty="0">
                <a:solidFill>
                  <a:srgbClr val="FF0000"/>
                </a:solidFill>
                <a:cs typeface="Calibri" panose="020F0502020204030204" charset="0"/>
              </a:rPr>
              <a:t>1700HZ</a:t>
            </a:r>
            <a:r>
              <a:rPr lang="zh-CN" sz="2000" b="0" dirty="0">
                <a:cs typeface="Calibri" panose="020F0502020204030204" charset="0"/>
              </a:rPr>
              <a:t>的正弦波对应数字</a:t>
            </a:r>
            <a:r>
              <a:rPr lang="zh-CN" sz="2000" b="0" dirty="0">
                <a:solidFill>
                  <a:srgbClr val="FF0000"/>
                </a:solidFill>
                <a:cs typeface="Calibri" panose="020F0502020204030204" charset="0"/>
              </a:rPr>
              <a:t>3</a:t>
            </a:r>
            <a:r>
              <a:rPr lang="zh-CN" sz="2000" b="0" dirty="0">
                <a:cs typeface="Calibri" panose="020F0502020204030204" charset="0"/>
              </a:rPr>
              <a:t>。那么数字串</a:t>
            </a:r>
            <a:r>
              <a:rPr lang="zh-CN" sz="2000" b="0" dirty="0">
                <a:solidFill>
                  <a:srgbClr val="FF0000"/>
                </a:solidFill>
                <a:cs typeface="Calibri" panose="020F0502020204030204" charset="0"/>
              </a:rPr>
              <a:t>3123</a:t>
            </a:r>
            <a:r>
              <a:rPr lang="zh-CN" sz="2000" b="0" dirty="0">
                <a:cs typeface="Calibri" panose="020F0502020204030204" charset="0"/>
              </a:rPr>
              <a:t>就对应</a:t>
            </a:r>
            <a:r>
              <a:rPr lang="zh-CN" sz="2000" b="0" dirty="0">
                <a:solidFill>
                  <a:srgbClr val="FF0000"/>
                </a:solidFill>
                <a:cs typeface="Calibri" panose="020F0502020204030204" charset="0"/>
              </a:rPr>
              <a:t>4</a:t>
            </a:r>
            <a:r>
              <a:rPr lang="zh-CN" sz="2000" b="0" dirty="0">
                <a:cs typeface="Calibri" panose="020F0502020204030204" charset="0"/>
              </a:rPr>
              <a:t>段正弦波，规定每段正弦波持续</a:t>
            </a:r>
            <a:r>
              <a:rPr lang="zh-CN" sz="2000" b="0" dirty="0">
                <a:solidFill>
                  <a:srgbClr val="FF0000"/>
                </a:solidFill>
                <a:cs typeface="Calibri" panose="020F0502020204030204" charset="0"/>
              </a:rPr>
              <a:t>100ms</a:t>
            </a:r>
            <a:r>
              <a:rPr lang="zh-CN" sz="2000" b="0" dirty="0">
                <a:cs typeface="Calibri" panose="020F0502020204030204" charset="0"/>
              </a:rPr>
              <a:t>，则</a:t>
            </a:r>
            <a:r>
              <a:rPr lang="zh-CN" sz="2000" b="0" dirty="0">
                <a:solidFill>
                  <a:srgbClr val="FF0000"/>
                </a:solidFill>
                <a:cs typeface="Calibri" panose="020F0502020204030204" charset="0"/>
              </a:rPr>
              <a:t>3123</a:t>
            </a:r>
            <a:r>
              <a:rPr lang="zh-CN" sz="2000" b="0" dirty="0">
                <a:cs typeface="Calibri" panose="020F0502020204030204" charset="0"/>
              </a:rPr>
              <a:t>对应</a:t>
            </a:r>
            <a:r>
              <a:rPr lang="zh-CN" sz="2000" b="0" dirty="0">
                <a:solidFill>
                  <a:srgbClr val="FF0000"/>
                </a:solidFill>
                <a:cs typeface="Calibri" panose="020F0502020204030204" charset="0"/>
              </a:rPr>
              <a:t>400</a:t>
            </a:r>
            <a:r>
              <a:rPr lang="zh-CN" sz="2000" b="0" dirty="0">
                <a:cs typeface="Calibri" panose="020F0502020204030204" charset="0"/>
              </a:rPr>
              <a:t>毫秒的声音段。接收方录制声音，对收到的声音进行解析，识别出</a:t>
            </a:r>
            <a:r>
              <a:rPr lang="zh-CN" sz="2000" b="0" dirty="0">
                <a:solidFill>
                  <a:srgbClr val="FF0000"/>
                </a:solidFill>
                <a:cs typeface="Calibri" panose="020F0502020204030204" charset="0"/>
              </a:rPr>
              <a:t>1700HZ</a:t>
            </a:r>
            <a:r>
              <a:rPr lang="zh-CN" sz="2000" b="0" dirty="0">
                <a:cs typeface="Calibri" panose="020F0502020204030204" charset="0"/>
              </a:rPr>
              <a:t>，</a:t>
            </a:r>
            <a:r>
              <a:rPr lang="zh-CN" sz="2000" b="0" dirty="0">
                <a:solidFill>
                  <a:srgbClr val="FF0000"/>
                </a:solidFill>
                <a:cs typeface="Calibri" panose="020F0502020204030204" charset="0"/>
              </a:rPr>
              <a:t>1500HZ</a:t>
            </a:r>
            <a:r>
              <a:rPr lang="zh-CN" sz="2000" b="0" dirty="0">
                <a:cs typeface="Calibri" panose="020F0502020204030204" charset="0"/>
              </a:rPr>
              <a:t>，</a:t>
            </a:r>
            <a:r>
              <a:rPr lang="zh-CN" sz="2000" b="0" dirty="0">
                <a:solidFill>
                  <a:srgbClr val="FF0000"/>
                </a:solidFill>
                <a:cs typeface="Calibri" panose="020F0502020204030204" charset="0"/>
              </a:rPr>
              <a:t>1600HZ</a:t>
            </a:r>
            <a:r>
              <a:rPr lang="zh-CN" sz="2000" b="0" dirty="0">
                <a:cs typeface="Calibri" panose="020F0502020204030204" charset="0"/>
              </a:rPr>
              <a:t>，</a:t>
            </a:r>
            <a:r>
              <a:rPr lang="zh-CN" sz="2000" b="0" dirty="0">
                <a:solidFill>
                  <a:srgbClr val="FF0000"/>
                </a:solidFill>
                <a:cs typeface="Calibri" panose="020F0502020204030204" charset="0"/>
              </a:rPr>
              <a:t>1700HZ</a:t>
            </a:r>
            <a:r>
              <a:rPr lang="zh-CN" sz="2000" b="0" dirty="0">
                <a:cs typeface="Calibri" panose="020F0502020204030204" charset="0"/>
              </a:rPr>
              <a:t>四段正弦波频率，然后查找码本，解码出的数字就是</a:t>
            </a:r>
            <a:r>
              <a:rPr lang="zh-CN" sz="2000" b="0" dirty="0">
                <a:solidFill>
                  <a:srgbClr val="FF0000"/>
                </a:solidFill>
                <a:cs typeface="Calibri" panose="020F0502020204030204" charset="0"/>
              </a:rPr>
              <a:t>3123</a:t>
            </a:r>
            <a:r>
              <a:rPr lang="zh-CN" sz="2000" b="0" dirty="0">
                <a:cs typeface="Calibri" panose="020F0502020204030204" charset="0"/>
              </a:rPr>
              <a:t>。</a:t>
            </a:r>
            <a:endParaRPr lang="zh-CN" altLang="en-US" sz="2000"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680781" y="2654481"/>
            <a:ext cx="4425752" cy="0"/>
          </a:xfrm>
          <a:prstGeom prst="line">
            <a:avLst/>
          </a:prstGeom>
          <a:ln w="254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49296" y="5685548"/>
            <a:ext cx="4425752" cy="0"/>
          </a:xfrm>
          <a:prstGeom prst="line">
            <a:avLst/>
          </a:prstGeom>
          <a:ln w="1270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590550" y="1147074"/>
            <a:ext cx="10915199" cy="664193"/>
          </a:xfrm>
          <a:prstGeom prst="roundRect">
            <a:avLst>
              <a:gd name="adj" fmla="val 0"/>
            </a:avLst>
          </a:prstGeom>
          <a:solidFill>
            <a:schemeClr val="accent1">
              <a:lumMod val="10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3171825" y="1156676"/>
            <a:ext cx="5469732" cy="583565"/>
          </a:xfrm>
          <a:prstGeom prst="rect">
            <a:avLst/>
          </a:prstGeom>
          <a:noFill/>
        </p:spPr>
        <p:txBody>
          <a:bodyPr wrap="square" rtlCol="0">
            <a:spAutoFit/>
          </a:bodyPr>
          <a:lstStyle/>
          <a:p>
            <a:pPr algn="ctr"/>
            <a:r>
              <a:rPr lang="en-US" sz="3200" b="1" dirty="0">
                <a:solidFill>
                  <a:schemeClr val="bg1"/>
                </a:solidFill>
                <a:latin typeface="微软雅黑" panose="020B0503020204020204" pitchFamily="34" charset="-122"/>
                <a:ea typeface="微软雅黑" panose="020B0503020204020204" pitchFamily="34" charset="-122"/>
                <a:cs typeface="+mn-ea"/>
                <a:sym typeface="+mn-lt"/>
              </a:rPr>
              <a:t>2.1.2</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网络通信</a:t>
            </a:r>
          </a:p>
        </p:txBody>
      </p:sp>
      <p:sp>
        <p:nvSpPr>
          <p:cNvPr id="2" name="文本框 1"/>
          <p:cNvSpPr txBox="1"/>
          <p:nvPr/>
        </p:nvSpPr>
        <p:spPr>
          <a:xfrm>
            <a:off x="5436344" y="5400581"/>
            <a:ext cx="161925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校园风景</a:t>
            </a:r>
          </a:p>
        </p:txBody>
      </p:sp>
      <p:sp>
        <p:nvSpPr>
          <p:cNvPr id="27" name="文本框 26"/>
          <p:cNvSpPr txBox="1"/>
          <p:nvPr/>
        </p:nvSpPr>
        <p:spPr>
          <a:xfrm>
            <a:off x="3771697" y="58548"/>
            <a:ext cx="1428750"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项目进度</a:t>
            </a:r>
          </a:p>
        </p:txBody>
      </p:sp>
      <p:sp>
        <p:nvSpPr>
          <p:cNvPr id="28" name="文本框 27"/>
          <p:cNvSpPr txBox="1"/>
          <p:nvPr/>
        </p:nvSpPr>
        <p:spPr>
          <a:xfrm>
            <a:off x="2421325" y="58548"/>
            <a:ext cx="1428750"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1.</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项目概述</a:t>
            </a:r>
          </a:p>
        </p:txBody>
      </p:sp>
      <p:sp>
        <p:nvSpPr>
          <p:cNvPr id="29" name="文本框 28"/>
          <p:cNvSpPr txBox="1"/>
          <p:nvPr/>
        </p:nvSpPr>
        <p:spPr>
          <a:xfrm>
            <a:off x="5381625" y="58548"/>
            <a:ext cx="1792524" cy="338554"/>
          </a:xfrm>
          <a:prstGeom prst="rect">
            <a:avLst/>
          </a:prstGeom>
          <a:noFill/>
        </p:spPr>
        <p:txBody>
          <a:bodyPr wrap="square" rtlCol="0">
            <a:spAutoFit/>
          </a:bodyPr>
          <a:lstStyle/>
          <a:p>
            <a:pPr algn="ctr"/>
            <a:r>
              <a:rPr lang="en-US" altLang="zh-CN"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3.</a:t>
            </a:r>
            <a:r>
              <a:rPr lang="zh-CN" altLang="en-US" sz="1600" dirty="0">
                <a:solidFill>
                  <a:schemeClr val="bg1">
                    <a:alpha val="22000"/>
                  </a:schemeClr>
                </a:solidFill>
                <a:latin typeface="微软雅黑" panose="020B0503020204020204" pitchFamily="34" charset="-122"/>
                <a:ea typeface="微软雅黑" panose="020B0503020204020204" pitchFamily="34" charset="-122"/>
                <a:cs typeface="+mn-ea"/>
                <a:sym typeface="+mn-lt"/>
              </a:rPr>
              <a:t>执行情况与后续</a:t>
            </a:r>
          </a:p>
        </p:txBody>
      </p:sp>
      <p:sp>
        <p:nvSpPr>
          <p:cNvPr id="100" name="文本框 99"/>
          <p:cNvSpPr txBox="1"/>
          <p:nvPr/>
        </p:nvSpPr>
        <p:spPr>
          <a:xfrm>
            <a:off x="5729447" y="2139793"/>
            <a:ext cx="5824220" cy="3939540"/>
          </a:xfrm>
          <a:prstGeom prst="rect">
            <a:avLst/>
          </a:prstGeom>
          <a:noFill/>
          <a:ln w="9525">
            <a:noFill/>
          </a:ln>
        </p:spPr>
        <p:txBody>
          <a:bodyPr wrap="square">
            <a:spAutoFit/>
          </a:bodyPr>
          <a:lstStyle/>
          <a:p>
            <a:pPr indent="0"/>
            <a:r>
              <a:rPr lang="zh-CN" sz="2400" b="0" dirty="0">
                <a:cs typeface="Calibri" panose="020F0502020204030204" charset="0"/>
              </a:rPr>
              <a:t> </a:t>
            </a:r>
            <a:r>
              <a:rPr lang="zh-CN" sz="2500" b="1" dirty="0">
                <a:latin typeface="仿宋" panose="02010609060101010101" pitchFamily="49" charset="-122"/>
                <a:ea typeface="仿宋" panose="02010609060101010101" pitchFamily="49" charset="-122"/>
                <a:cs typeface="Calibri" panose="020F0502020204030204" charset="0"/>
              </a:rPr>
              <a:t>采用Socket套接字通信和对称加密算法AES（高级加密标准）和非对称加密算法RSA</a:t>
            </a:r>
          </a:p>
          <a:p>
            <a:pPr indent="0"/>
            <a:r>
              <a:rPr lang="zh-CN" sz="2500" b="1" dirty="0">
                <a:latin typeface="仿宋" panose="02010609060101010101" pitchFamily="49" charset="-122"/>
                <a:ea typeface="仿宋" panose="02010609060101010101" pitchFamily="49" charset="-122"/>
                <a:cs typeface="Calibri" panose="020F0502020204030204" charset="0"/>
              </a:rPr>
              <a:t> 由于AES具有计算量小、加密速度快、加密效率高，但安全性低的特点，以及RSA安全性高，但运算速度较慢的特点，最后确定了在设备认证时将AES的密钥通过RSA加密后发给对方，再用AES算法进行加密和传输，做到了对通信数据的加密，保证了通信的安全性以及高效性。</a:t>
            </a:r>
          </a:p>
        </p:txBody>
      </p:sp>
      <p:sp>
        <p:nvSpPr>
          <p:cNvPr id="4" name="文本框 3"/>
          <p:cNvSpPr txBox="1"/>
          <p:nvPr/>
        </p:nvSpPr>
        <p:spPr>
          <a:xfrm>
            <a:off x="455404" y="2939123"/>
            <a:ext cx="4980940" cy="1323439"/>
          </a:xfrm>
          <a:prstGeom prst="rect">
            <a:avLst/>
          </a:prstGeom>
          <a:noFill/>
        </p:spPr>
        <p:txBody>
          <a:bodyPr wrap="square" rtlCol="0">
            <a:spAutoFit/>
          </a:bodyPr>
          <a:lstStyle/>
          <a:p>
            <a:r>
              <a:rPr lang="en-US" altLang="zh-CN" sz="2000" b="1" dirty="0">
                <a:solidFill>
                  <a:schemeClr val="bg2">
                    <a:lumMod val="25000"/>
                  </a:schemeClr>
                </a:solidFill>
                <a:latin typeface="仿宋" panose="02010609060101010101" pitchFamily="49" charset="-122"/>
                <a:ea typeface="仿宋" panose="02010609060101010101" pitchFamily="49" charset="-122"/>
              </a:rPr>
              <a:t>1.</a:t>
            </a:r>
            <a:r>
              <a:rPr lang="zh-CN" altLang="en-US" sz="2000" b="1" dirty="0">
                <a:solidFill>
                  <a:schemeClr val="bg2">
                    <a:lumMod val="25000"/>
                  </a:schemeClr>
                </a:solidFill>
                <a:latin typeface="仿宋" panose="02010609060101010101" pitchFamily="49" charset="-122"/>
                <a:ea typeface="仿宋" panose="02010609060101010101" pitchFamily="49" charset="-122"/>
              </a:rPr>
              <a:t>客户端</a:t>
            </a:r>
            <a:r>
              <a:rPr lang="en-US" altLang="zh-CN" sz="2000" b="1" dirty="0">
                <a:solidFill>
                  <a:schemeClr val="bg2">
                    <a:lumMod val="25000"/>
                  </a:schemeClr>
                </a:solidFill>
                <a:latin typeface="仿宋" panose="02010609060101010101" pitchFamily="49" charset="-122"/>
                <a:ea typeface="仿宋" panose="02010609060101010101" pitchFamily="49" charset="-122"/>
              </a:rPr>
              <a:t>A</a:t>
            </a:r>
            <a:r>
              <a:rPr lang="zh-CN" altLang="en-US" sz="2000" b="1" dirty="0">
                <a:solidFill>
                  <a:schemeClr val="bg2">
                    <a:lumMod val="25000"/>
                  </a:schemeClr>
                </a:solidFill>
                <a:latin typeface="仿宋" panose="02010609060101010101" pitchFamily="49" charset="-122"/>
                <a:ea typeface="仿宋" panose="02010609060101010101" pitchFamily="49" charset="-122"/>
              </a:rPr>
              <a:t>和客户端</a:t>
            </a:r>
            <a:r>
              <a:rPr lang="en-US" altLang="zh-CN" sz="2000" b="1" dirty="0">
                <a:solidFill>
                  <a:schemeClr val="bg2">
                    <a:lumMod val="25000"/>
                  </a:schemeClr>
                </a:solidFill>
                <a:latin typeface="仿宋" panose="02010609060101010101" pitchFamily="49" charset="-122"/>
                <a:ea typeface="仿宋" panose="02010609060101010101" pitchFamily="49" charset="-122"/>
              </a:rPr>
              <a:t>B</a:t>
            </a:r>
            <a:r>
              <a:rPr lang="zh-CN" altLang="en-US" sz="2000" b="1" dirty="0">
                <a:solidFill>
                  <a:schemeClr val="bg2">
                    <a:lumMod val="25000"/>
                  </a:schemeClr>
                </a:solidFill>
                <a:latin typeface="仿宋" panose="02010609060101010101" pitchFamily="49" charset="-122"/>
                <a:ea typeface="仿宋" panose="02010609060101010101" pitchFamily="49" charset="-122"/>
              </a:rPr>
              <a:t>认证后，</a:t>
            </a:r>
            <a:endParaRPr lang="en-US" altLang="zh-CN" sz="2000" b="1" dirty="0">
              <a:solidFill>
                <a:schemeClr val="bg2">
                  <a:lumMod val="25000"/>
                </a:schemeClr>
              </a:solidFill>
              <a:latin typeface="仿宋" panose="02010609060101010101" pitchFamily="49" charset="-122"/>
              <a:ea typeface="仿宋" panose="02010609060101010101" pitchFamily="49" charset="-122"/>
            </a:endParaRPr>
          </a:p>
          <a:p>
            <a:r>
              <a:rPr lang="zh-CN" altLang="en-US" sz="2000" b="1" dirty="0">
                <a:solidFill>
                  <a:schemeClr val="bg2">
                    <a:lumMod val="25000"/>
                  </a:schemeClr>
                </a:solidFill>
                <a:latin typeface="仿宋" panose="02010609060101010101" pitchFamily="49" charset="-122"/>
                <a:ea typeface="仿宋" panose="02010609060101010101" pitchFamily="49" charset="-122"/>
              </a:rPr>
              <a:t>客户端</a:t>
            </a:r>
            <a:r>
              <a:rPr lang="en-US" altLang="zh-CN" sz="2000" b="1" dirty="0">
                <a:solidFill>
                  <a:schemeClr val="bg2">
                    <a:lumMod val="25000"/>
                  </a:schemeClr>
                </a:solidFill>
                <a:latin typeface="仿宋" panose="02010609060101010101" pitchFamily="49" charset="-122"/>
                <a:ea typeface="仿宋" panose="02010609060101010101" pitchFamily="49" charset="-122"/>
              </a:rPr>
              <a:t>A</a:t>
            </a:r>
            <a:r>
              <a:rPr lang="zh-CN" altLang="en-US" sz="2000" b="1" dirty="0">
                <a:solidFill>
                  <a:schemeClr val="bg2">
                    <a:lumMod val="25000"/>
                  </a:schemeClr>
                </a:solidFill>
                <a:latin typeface="仿宋" panose="02010609060101010101" pitchFamily="49" charset="-122"/>
                <a:ea typeface="仿宋" panose="02010609060101010101" pitchFamily="49" charset="-122"/>
              </a:rPr>
              <a:t>可将自身加速度传感器的数据经过计步算法、位移测量算法的计算结果</a:t>
            </a:r>
            <a:endParaRPr lang="en-US" altLang="zh-CN" sz="2000" b="1" dirty="0">
              <a:solidFill>
                <a:schemeClr val="bg2">
                  <a:lumMod val="25000"/>
                </a:schemeClr>
              </a:solidFill>
              <a:latin typeface="仿宋" panose="02010609060101010101" pitchFamily="49" charset="-122"/>
              <a:ea typeface="仿宋" panose="02010609060101010101" pitchFamily="49" charset="-122"/>
            </a:endParaRPr>
          </a:p>
          <a:p>
            <a:r>
              <a:rPr lang="zh-CN" altLang="en-US" sz="2000" b="1" dirty="0">
                <a:solidFill>
                  <a:schemeClr val="bg2">
                    <a:lumMod val="25000"/>
                  </a:schemeClr>
                </a:solidFill>
                <a:latin typeface="仿宋" panose="02010609060101010101" pitchFamily="49" charset="-122"/>
                <a:ea typeface="仿宋" panose="02010609060101010101" pitchFamily="49" charset="-122"/>
              </a:rPr>
              <a:t>加密后通过</a:t>
            </a:r>
            <a:r>
              <a:rPr lang="en-US" altLang="zh-CN" sz="2000" b="1" dirty="0">
                <a:solidFill>
                  <a:schemeClr val="bg2">
                    <a:lumMod val="25000"/>
                  </a:schemeClr>
                </a:solidFill>
                <a:latin typeface="仿宋" panose="02010609060101010101" pitchFamily="49" charset="-122"/>
                <a:ea typeface="仿宋" panose="02010609060101010101" pitchFamily="49" charset="-122"/>
              </a:rPr>
              <a:t>socket</a:t>
            </a:r>
            <a:r>
              <a:rPr lang="zh-CN" altLang="en-US" sz="2000" b="1" dirty="0">
                <a:solidFill>
                  <a:schemeClr val="bg2">
                    <a:lumMod val="25000"/>
                  </a:schemeClr>
                </a:solidFill>
                <a:latin typeface="仿宋" panose="02010609060101010101" pitchFamily="49" charset="-122"/>
                <a:ea typeface="仿宋" panose="02010609060101010101" pitchFamily="49" charset="-122"/>
              </a:rPr>
              <a:t>通信传输到服务端。</a:t>
            </a:r>
          </a:p>
        </p:txBody>
      </p:sp>
      <p:sp>
        <p:nvSpPr>
          <p:cNvPr id="5" name="文本框 4"/>
          <p:cNvSpPr txBox="1"/>
          <p:nvPr/>
        </p:nvSpPr>
        <p:spPr>
          <a:xfrm>
            <a:off x="455404" y="4431084"/>
            <a:ext cx="4980940" cy="400110"/>
          </a:xfrm>
          <a:prstGeom prst="rect">
            <a:avLst/>
          </a:prstGeom>
          <a:noFill/>
        </p:spPr>
        <p:txBody>
          <a:bodyPr wrap="square" rtlCol="0">
            <a:spAutoFit/>
          </a:bodyPr>
          <a:lstStyle/>
          <a:p>
            <a:r>
              <a:rPr lang="en-US" altLang="zh-CN" sz="2000" b="1" dirty="0">
                <a:solidFill>
                  <a:schemeClr val="bg2">
                    <a:lumMod val="25000"/>
                  </a:schemeClr>
                </a:solidFill>
                <a:latin typeface="仿宋" panose="02010609060101010101" pitchFamily="49" charset="-122"/>
                <a:ea typeface="仿宋" panose="02010609060101010101" pitchFamily="49" charset="-122"/>
              </a:rPr>
              <a:t>2.</a:t>
            </a:r>
            <a:r>
              <a:rPr lang="zh-CN" altLang="en-US" sz="2000" b="1" dirty="0">
                <a:solidFill>
                  <a:schemeClr val="bg2">
                    <a:lumMod val="25000"/>
                  </a:schemeClr>
                </a:solidFill>
                <a:latin typeface="仿宋" panose="02010609060101010101" pitchFamily="49" charset="-122"/>
                <a:ea typeface="仿宋" panose="02010609060101010101" pitchFamily="49" charset="-122"/>
              </a:rPr>
              <a:t>服务端将接收到的数据传输到客户端</a:t>
            </a:r>
            <a:r>
              <a:rPr lang="en-US" altLang="zh-CN" sz="2000" b="1" dirty="0">
                <a:solidFill>
                  <a:schemeClr val="bg2">
                    <a:lumMod val="25000"/>
                  </a:schemeClr>
                </a:solidFill>
                <a:latin typeface="仿宋" panose="02010609060101010101" pitchFamily="49" charset="-122"/>
                <a:ea typeface="仿宋" panose="02010609060101010101" pitchFamily="49" charset="-122"/>
              </a:rPr>
              <a:t>B</a:t>
            </a:r>
          </a:p>
        </p:txBody>
      </p:sp>
      <p:sp>
        <p:nvSpPr>
          <p:cNvPr id="6" name="文本框 5"/>
          <p:cNvSpPr txBox="1"/>
          <p:nvPr/>
        </p:nvSpPr>
        <p:spPr>
          <a:xfrm>
            <a:off x="455404" y="5000471"/>
            <a:ext cx="4980940" cy="400110"/>
          </a:xfrm>
          <a:prstGeom prst="rect">
            <a:avLst/>
          </a:prstGeom>
          <a:noFill/>
        </p:spPr>
        <p:txBody>
          <a:bodyPr wrap="square" rtlCol="0">
            <a:spAutoFit/>
          </a:bodyPr>
          <a:lstStyle/>
          <a:p>
            <a:r>
              <a:rPr lang="en-US" altLang="zh-CN" sz="2000" b="1" dirty="0">
                <a:solidFill>
                  <a:schemeClr val="bg2">
                    <a:lumMod val="25000"/>
                  </a:schemeClr>
                </a:solidFill>
                <a:latin typeface="仿宋" panose="02010609060101010101" pitchFamily="49" charset="-122"/>
                <a:ea typeface="仿宋" panose="02010609060101010101" pitchFamily="49" charset="-122"/>
              </a:rPr>
              <a:t>3.</a:t>
            </a:r>
            <a:r>
              <a:rPr lang="zh-CN" altLang="en-US" sz="2000" b="1" dirty="0">
                <a:solidFill>
                  <a:schemeClr val="bg2">
                    <a:lumMod val="25000"/>
                  </a:schemeClr>
                </a:solidFill>
                <a:latin typeface="仿宋" panose="02010609060101010101" pitchFamily="49" charset="-122"/>
                <a:ea typeface="仿宋" panose="02010609060101010101" pitchFamily="49" charset="-122"/>
              </a:rPr>
              <a:t>客户端</a:t>
            </a:r>
            <a:r>
              <a:rPr lang="en-US" altLang="zh-CN" sz="2000" b="1" dirty="0">
                <a:solidFill>
                  <a:schemeClr val="bg2">
                    <a:lumMod val="25000"/>
                  </a:schemeClr>
                </a:solidFill>
                <a:latin typeface="仿宋" panose="02010609060101010101" pitchFamily="49" charset="-122"/>
                <a:ea typeface="仿宋" panose="02010609060101010101" pitchFamily="49" charset="-122"/>
              </a:rPr>
              <a:t>B</a:t>
            </a:r>
            <a:r>
              <a:rPr lang="zh-CN" altLang="en-US" sz="2000" b="1" dirty="0">
                <a:solidFill>
                  <a:schemeClr val="bg2">
                    <a:lumMod val="25000"/>
                  </a:schemeClr>
                </a:solidFill>
                <a:latin typeface="仿宋" panose="02010609060101010101" pitchFamily="49" charset="-122"/>
                <a:ea typeface="仿宋" panose="02010609060101010101" pitchFamily="49" charset="-122"/>
              </a:rPr>
              <a:t>对接收的数据进行解密</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10.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1.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2.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3.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4.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5.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16.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17.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18.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19.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20.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21.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2.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3.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4.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5.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6.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7.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8.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29.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30.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1.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2.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3.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4.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35.xml><?xml version="1.0" encoding="utf-8"?>
<p:tagLst xmlns:a="http://schemas.openxmlformats.org/drawingml/2006/main" xmlns:r="http://schemas.openxmlformats.org/officeDocument/2006/relationships" xmlns:p="http://schemas.openxmlformats.org/presentationml/2006/main">
  <p:tag name="ISLIDE.ICON" val="#25822;#151100;"/>
</p:tagLst>
</file>

<file path=ppt/tags/tag4.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5.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6.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7.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8.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ags/tag9.xml><?xml version="1.0" encoding="utf-8"?>
<p:tagLst xmlns:a="http://schemas.openxmlformats.org/drawingml/2006/main" xmlns:r="http://schemas.openxmlformats.org/officeDocument/2006/relationships" xmlns:p="http://schemas.openxmlformats.org/presentationml/2006/main">
  <p:tag name="ISLIDE.ICON" val="#151920;#95765;#67375;#405094;#405338;#67823;#407209;#405095;#67970;#405095;#405366;"/>
</p:tagLst>
</file>

<file path=ppt/theme/theme1.xml><?xml version="1.0" encoding="utf-8"?>
<a:theme xmlns:a="http://schemas.openxmlformats.org/drawingml/2006/main" name="Office 主题​​">
  <a:themeElements>
    <a:clrScheme name="母校模板">
      <a:dk1>
        <a:sysClr val="windowText" lastClr="000000"/>
      </a:dk1>
      <a:lt1>
        <a:sysClr val="window" lastClr="FFFFFF"/>
      </a:lt1>
      <a:dk2>
        <a:srgbClr val="44546A"/>
      </a:dk2>
      <a:lt2>
        <a:srgbClr val="E7E6E6"/>
      </a:lt2>
      <a:accent1>
        <a:srgbClr val="015CA4"/>
      </a:accent1>
      <a:accent2>
        <a:srgbClr val="ED7D31"/>
      </a:accent2>
      <a:accent3>
        <a:srgbClr val="8497B0"/>
      </a:accent3>
      <a:accent4>
        <a:srgbClr val="FFC000"/>
      </a:accent4>
      <a:accent5>
        <a:srgbClr val="5B9BD5"/>
      </a:accent5>
      <a:accent6>
        <a:srgbClr val="D6DCD6"/>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solidFill>
              <a:schemeClr val="bg2">
                <a:lumMod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母校模板">
      <a:dk1>
        <a:sysClr val="windowText" lastClr="000000"/>
      </a:dk1>
      <a:lt1>
        <a:sysClr val="window" lastClr="FFFFFF"/>
      </a:lt1>
      <a:dk2>
        <a:srgbClr val="44546A"/>
      </a:dk2>
      <a:lt2>
        <a:srgbClr val="E7E6E6"/>
      </a:lt2>
      <a:accent1>
        <a:srgbClr val="015CA4"/>
      </a:accent1>
      <a:accent2>
        <a:srgbClr val="ED7D31"/>
      </a:accent2>
      <a:accent3>
        <a:srgbClr val="8497B0"/>
      </a:accent3>
      <a:accent4>
        <a:srgbClr val="FFC000"/>
      </a:accent4>
      <a:accent5>
        <a:srgbClr val="5B9BD5"/>
      </a:accent5>
      <a:accent6>
        <a:srgbClr val="D6DCD6"/>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solidFill>
              <a:schemeClr val="bg2">
                <a:lumMod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3182</Words>
  <Application>Microsoft Office PowerPoint</Application>
  <PresentationFormat>宽屏</PresentationFormat>
  <Paragraphs>399</Paragraphs>
  <Slides>42</Slides>
  <Notes>42</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42</vt:i4>
      </vt:variant>
    </vt:vector>
  </HeadingPairs>
  <TitlesOfParts>
    <vt:vector size="54" baseType="lpstr">
      <vt:lpstr>等线</vt:lpstr>
      <vt:lpstr>仿宋</vt:lpstr>
      <vt:lpstr>华文仿宋</vt:lpstr>
      <vt:lpstr>华文新魏</vt:lpstr>
      <vt:lpstr>楷体</vt:lpstr>
      <vt:lpstr>微软雅黑</vt:lpstr>
      <vt:lpstr>微软雅黑 Light</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Thinkpad</dc:creator>
  <cp:lastModifiedBy>冯 一凡</cp:lastModifiedBy>
  <cp:revision>348</cp:revision>
  <dcterms:created xsi:type="dcterms:W3CDTF">2020-04-16T03:18:00Z</dcterms:created>
  <dcterms:modified xsi:type="dcterms:W3CDTF">2021-07-06T01:26:08Z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2052-11.3.0.8586</vt:lpwstr>
  </property>
</Properties>
</file>